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6" r:id="rId4"/>
    <p:sldMasterId id="2147483688" r:id="rId5"/>
    <p:sldMasterId id="2147483700" r:id="rId6"/>
    <p:sldMasterId id="2147483712" r:id="rId7"/>
    <p:sldMasterId id="2147483724" r:id="rId8"/>
    <p:sldMasterId id="2147483736" r:id="rId9"/>
    <p:sldMasterId id="2147483748" r:id="rId10"/>
    <p:sldMasterId id="2147483760" r:id="rId11"/>
    <p:sldMasterId id="2147483772" r:id="rId12"/>
    <p:sldMasterId id="2147483784" r:id="rId13"/>
    <p:sldMasterId id="2147483801" r:id="rId14"/>
    <p:sldMasterId id="2147483818" r:id="rId15"/>
  </p:sldMasterIdLst>
  <p:notesMasterIdLst>
    <p:notesMasterId r:id="rId17"/>
  </p:notesMasterIdLst>
  <p:handoutMasterIdLst>
    <p:handoutMasterId r:id="rId136"/>
  </p:handoutMasterIdLst>
  <p:sldIdLst>
    <p:sldId id="1656" r:id="rId16"/>
    <p:sldId id="1116" r:id="rId18"/>
    <p:sldId id="1117" r:id="rId19"/>
    <p:sldId id="1118" r:id="rId20"/>
    <p:sldId id="1078" r:id="rId21"/>
    <p:sldId id="1079" r:id="rId22"/>
    <p:sldId id="1080" r:id="rId23"/>
    <p:sldId id="1081" r:id="rId24"/>
    <p:sldId id="1233" r:id="rId25"/>
    <p:sldId id="1101" r:id="rId26"/>
    <p:sldId id="1082" r:id="rId27"/>
    <p:sldId id="1083" r:id="rId28"/>
    <p:sldId id="1229" r:id="rId29"/>
    <p:sldId id="1085" r:id="rId30"/>
    <p:sldId id="1086" r:id="rId31"/>
    <p:sldId id="1087" r:id="rId32"/>
    <p:sldId id="1088" r:id="rId33"/>
    <p:sldId id="1089" r:id="rId34"/>
    <p:sldId id="1090" r:id="rId35"/>
    <p:sldId id="1091" r:id="rId36"/>
    <p:sldId id="1092" r:id="rId37"/>
    <p:sldId id="1093" r:id="rId38"/>
    <p:sldId id="1094" r:id="rId39"/>
    <p:sldId id="1095" r:id="rId40"/>
    <p:sldId id="1096" r:id="rId41"/>
    <p:sldId id="1651" r:id="rId42"/>
    <p:sldId id="1097" r:id="rId43"/>
    <p:sldId id="1098" r:id="rId44"/>
    <p:sldId id="1099" r:id="rId45"/>
    <p:sldId id="1100" r:id="rId46"/>
    <p:sldId id="1230" r:id="rId47"/>
    <p:sldId id="782" r:id="rId48"/>
    <p:sldId id="1041" r:id="rId49"/>
    <p:sldId id="1042" r:id="rId50"/>
    <p:sldId id="1044" r:id="rId51"/>
    <p:sldId id="1045" r:id="rId52"/>
    <p:sldId id="1046" r:id="rId53"/>
    <p:sldId id="1047" r:id="rId54"/>
    <p:sldId id="1048" r:id="rId55"/>
    <p:sldId id="1049" r:id="rId56"/>
    <p:sldId id="1050" r:id="rId57"/>
    <p:sldId id="1053" r:id="rId58"/>
    <p:sldId id="1234" r:id="rId59"/>
    <p:sldId id="1054" r:id="rId60"/>
    <p:sldId id="825" r:id="rId61"/>
    <p:sldId id="1650" r:id="rId62"/>
    <p:sldId id="1018" r:id="rId63"/>
    <p:sldId id="1019" r:id="rId64"/>
    <p:sldId id="1020" r:id="rId65"/>
    <p:sldId id="1021" r:id="rId66"/>
    <p:sldId id="1023" r:id="rId67"/>
    <p:sldId id="1024" r:id="rId68"/>
    <p:sldId id="1025" r:id="rId69"/>
    <p:sldId id="767" r:id="rId70"/>
    <p:sldId id="1055" r:id="rId71"/>
    <p:sldId id="1119" r:id="rId72"/>
    <p:sldId id="1120" r:id="rId73"/>
    <p:sldId id="1235" r:id="rId74"/>
    <p:sldId id="1056" r:id="rId75"/>
    <p:sldId id="1057" r:id="rId76"/>
    <p:sldId id="1059" r:id="rId77"/>
    <p:sldId id="1060" r:id="rId78"/>
    <p:sldId id="836" r:id="rId79"/>
    <p:sldId id="1231" r:id="rId80"/>
    <p:sldId id="1158" r:id="rId81"/>
    <p:sldId id="1159" r:id="rId82"/>
    <p:sldId id="1160" r:id="rId83"/>
    <p:sldId id="1161" r:id="rId84"/>
    <p:sldId id="1647" r:id="rId85"/>
    <p:sldId id="1162" r:id="rId86"/>
    <p:sldId id="1163" r:id="rId87"/>
    <p:sldId id="1164" r:id="rId88"/>
    <p:sldId id="1165" r:id="rId89"/>
    <p:sldId id="1167" r:id="rId90"/>
    <p:sldId id="1168" r:id="rId91"/>
    <p:sldId id="1169" r:id="rId92"/>
    <p:sldId id="1170" r:id="rId93"/>
    <p:sldId id="1171" r:id="rId94"/>
    <p:sldId id="1172" r:id="rId95"/>
    <p:sldId id="1173" r:id="rId96"/>
    <p:sldId id="1648" r:id="rId97"/>
    <p:sldId id="1174" r:id="rId98"/>
    <p:sldId id="1175" r:id="rId99"/>
    <p:sldId id="1176" r:id="rId100"/>
    <p:sldId id="1177" r:id="rId101"/>
    <p:sldId id="1178" r:id="rId102"/>
    <p:sldId id="1179" r:id="rId103"/>
    <p:sldId id="1180" r:id="rId104"/>
    <p:sldId id="1181" r:id="rId105"/>
    <p:sldId id="1182" r:id="rId106"/>
    <p:sldId id="1183" r:id="rId107"/>
    <p:sldId id="1184" r:id="rId108"/>
    <p:sldId id="1186" r:id="rId109"/>
    <p:sldId id="1187" r:id="rId110"/>
    <p:sldId id="1189" r:id="rId111"/>
    <p:sldId id="1190" r:id="rId112"/>
    <p:sldId id="1655" r:id="rId113"/>
    <p:sldId id="1212" r:id="rId114"/>
    <p:sldId id="1213" r:id="rId115"/>
    <p:sldId id="1214" r:id="rId116"/>
    <p:sldId id="1215" r:id="rId117"/>
    <p:sldId id="1216" r:id="rId118"/>
    <p:sldId id="1217" r:id="rId119"/>
    <p:sldId id="1218" r:id="rId120"/>
    <p:sldId id="1219" r:id="rId121"/>
    <p:sldId id="1220" r:id="rId122"/>
    <p:sldId id="1202" r:id="rId123"/>
    <p:sldId id="1649" r:id="rId124"/>
    <p:sldId id="1221" r:id="rId125"/>
    <p:sldId id="1222" r:id="rId126"/>
    <p:sldId id="1223" r:id="rId127"/>
    <p:sldId id="1224" r:id="rId128"/>
    <p:sldId id="1225" r:id="rId129"/>
    <p:sldId id="1226" r:id="rId130"/>
    <p:sldId id="1227" r:id="rId131"/>
    <p:sldId id="1228" r:id="rId132"/>
    <p:sldId id="1652" r:id="rId133"/>
    <p:sldId id="1653" r:id="rId134"/>
    <p:sldId id="1654" r:id="rId135"/>
  </p:sldIdLst>
  <p:sldSz cx="10287000" cy="6858000" type="35mm"/>
  <p:notesSz cx="6797675" cy="992949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6" userDrawn="1">
          <p15:clr>
            <a:srgbClr val="A4A3A4"/>
          </p15:clr>
        </p15:guide>
        <p15:guide id="2" pos="64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4533" autoAdjust="0"/>
  </p:normalViewPr>
  <p:slideViewPr>
    <p:cSldViewPr showGuides="1">
      <p:cViewPr varScale="1">
        <p:scale>
          <a:sx n="65" d="100"/>
          <a:sy n="65" d="100"/>
        </p:scale>
        <p:origin x="1368" y="12"/>
      </p:cViewPr>
      <p:guideLst>
        <p:guide orient="horz" pos="4266"/>
        <p:guide pos="64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44"/>
    </p:cViewPr>
  </p:sorterViewPr>
  <p:notesViewPr>
    <p:cSldViewPr>
      <p:cViewPr varScale="1">
        <p:scale>
          <a:sx n="70" d="100"/>
          <a:sy n="70" d="100"/>
        </p:scale>
        <p:origin x="448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3.xml"/><Relationship Id="rId98" Type="http://schemas.openxmlformats.org/officeDocument/2006/relationships/slide" Target="slides/slide82.xml"/><Relationship Id="rId97" Type="http://schemas.openxmlformats.org/officeDocument/2006/relationships/slide" Target="slides/slide81.xml"/><Relationship Id="rId96" Type="http://schemas.openxmlformats.org/officeDocument/2006/relationships/slide" Target="slides/slide80.xml"/><Relationship Id="rId95" Type="http://schemas.openxmlformats.org/officeDocument/2006/relationships/slide" Target="slides/slide79.xml"/><Relationship Id="rId94" Type="http://schemas.openxmlformats.org/officeDocument/2006/relationships/slide" Target="slides/slide78.xml"/><Relationship Id="rId93" Type="http://schemas.openxmlformats.org/officeDocument/2006/relationships/slide" Target="slides/slide77.xml"/><Relationship Id="rId92" Type="http://schemas.openxmlformats.org/officeDocument/2006/relationships/slide" Target="slides/slide76.xml"/><Relationship Id="rId91" Type="http://schemas.openxmlformats.org/officeDocument/2006/relationships/slide" Target="slides/slide75.xml"/><Relationship Id="rId90" Type="http://schemas.openxmlformats.org/officeDocument/2006/relationships/slide" Target="slides/slide7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3.xml"/><Relationship Id="rId88" Type="http://schemas.openxmlformats.org/officeDocument/2006/relationships/slide" Target="slides/slide72.xml"/><Relationship Id="rId87" Type="http://schemas.openxmlformats.org/officeDocument/2006/relationships/slide" Target="slides/slide71.xml"/><Relationship Id="rId86" Type="http://schemas.openxmlformats.org/officeDocument/2006/relationships/slide" Target="slides/slide70.xml"/><Relationship Id="rId85" Type="http://schemas.openxmlformats.org/officeDocument/2006/relationships/slide" Target="slides/slide69.xml"/><Relationship Id="rId84" Type="http://schemas.openxmlformats.org/officeDocument/2006/relationships/slide" Target="slides/slide68.xml"/><Relationship Id="rId83" Type="http://schemas.openxmlformats.org/officeDocument/2006/relationships/slide" Target="slides/slide67.xml"/><Relationship Id="rId82" Type="http://schemas.openxmlformats.org/officeDocument/2006/relationships/slide" Target="slides/slide66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handoutMaster" Target="handoutMasters/handoutMaster1.xml"/><Relationship Id="rId135" Type="http://schemas.openxmlformats.org/officeDocument/2006/relationships/slide" Target="slides/slide119.xml"/><Relationship Id="rId134" Type="http://schemas.openxmlformats.org/officeDocument/2006/relationships/slide" Target="slides/slide118.xml"/><Relationship Id="rId133" Type="http://schemas.openxmlformats.org/officeDocument/2006/relationships/slide" Target="slides/slide117.xml"/><Relationship Id="rId132" Type="http://schemas.openxmlformats.org/officeDocument/2006/relationships/slide" Target="slides/slide116.xml"/><Relationship Id="rId131" Type="http://schemas.openxmlformats.org/officeDocument/2006/relationships/slide" Target="slides/slide115.xml"/><Relationship Id="rId130" Type="http://schemas.openxmlformats.org/officeDocument/2006/relationships/slide" Target="slides/slide114.xml"/><Relationship Id="rId13" Type="http://schemas.openxmlformats.org/officeDocument/2006/relationships/slideMaster" Target="slideMasters/slideMaster12.xml"/><Relationship Id="rId129" Type="http://schemas.openxmlformats.org/officeDocument/2006/relationships/slide" Target="slides/slide113.xml"/><Relationship Id="rId128" Type="http://schemas.openxmlformats.org/officeDocument/2006/relationships/slide" Target="slides/slide112.xml"/><Relationship Id="rId127" Type="http://schemas.openxmlformats.org/officeDocument/2006/relationships/slide" Target="slides/slide111.xml"/><Relationship Id="rId126" Type="http://schemas.openxmlformats.org/officeDocument/2006/relationships/slide" Target="slides/slide110.xml"/><Relationship Id="rId125" Type="http://schemas.openxmlformats.org/officeDocument/2006/relationships/slide" Target="slides/slide109.xml"/><Relationship Id="rId124" Type="http://schemas.openxmlformats.org/officeDocument/2006/relationships/slide" Target="slides/slide108.xml"/><Relationship Id="rId123" Type="http://schemas.openxmlformats.org/officeDocument/2006/relationships/slide" Target="slides/slide107.xml"/><Relationship Id="rId122" Type="http://schemas.openxmlformats.org/officeDocument/2006/relationships/slide" Target="slides/slide106.xml"/><Relationship Id="rId121" Type="http://schemas.openxmlformats.org/officeDocument/2006/relationships/slide" Target="slides/slide105.xml"/><Relationship Id="rId120" Type="http://schemas.openxmlformats.org/officeDocument/2006/relationships/slide" Target="slides/slide104.xml"/><Relationship Id="rId12" Type="http://schemas.openxmlformats.org/officeDocument/2006/relationships/slideMaster" Target="slideMasters/slideMaster11.xml"/><Relationship Id="rId119" Type="http://schemas.openxmlformats.org/officeDocument/2006/relationships/slide" Target="slides/slide103.xml"/><Relationship Id="rId118" Type="http://schemas.openxmlformats.org/officeDocument/2006/relationships/slide" Target="slides/slide102.xml"/><Relationship Id="rId117" Type="http://schemas.openxmlformats.org/officeDocument/2006/relationships/slide" Target="slides/slide101.xml"/><Relationship Id="rId116" Type="http://schemas.openxmlformats.org/officeDocument/2006/relationships/slide" Target="slides/slide100.xml"/><Relationship Id="rId115" Type="http://schemas.openxmlformats.org/officeDocument/2006/relationships/slide" Target="slides/slide99.xml"/><Relationship Id="rId114" Type="http://schemas.openxmlformats.org/officeDocument/2006/relationships/slide" Target="slides/slide98.xml"/><Relationship Id="rId113" Type="http://schemas.openxmlformats.org/officeDocument/2006/relationships/slide" Target="slides/slide97.xml"/><Relationship Id="rId112" Type="http://schemas.openxmlformats.org/officeDocument/2006/relationships/slide" Target="slides/slide96.xml"/><Relationship Id="rId111" Type="http://schemas.openxmlformats.org/officeDocument/2006/relationships/slide" Target="slides/slide95.xml"/><Relationship Id="rId110" Type="http://schemas.openxmlformats.org/officeDocument/2006/relationships/slide" Target="slides/slide94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3.xml"/><Relationship Id="rId108" Type="http://schemas.openxmlformats.org/officeDocument/2006/relationships/slide" Target="slides/slide92.xml"/><Relationship Id="rId107" Type="http://schemas.openxmlformats.org/officeDocument/2006/relationships/slide" Target="slides/slide91.xml"/><Relationship Id="rId106" Type="http://schemas.openxmlformats.org/officeDocument/2006/relationships/slide" Target="slides/slide90.xml"/><Relationship Id="rId105" Type="http://schemas.openxmlformats.org/officeDocument/2006/relationships/slide" Target="slides/slide89.xml"/><Relationship Id="rId104" Type="http://schemas.openxmlformats.org/officeDocument/2006/relationships/slide" Target="slides/slide88.xml"/><Relationship Id="rId103" Type="http://schemas.openxmlformats.org/officeDocument/2006/relationships/slide" Target="slides/slide87.xml"/><Relationship Id="rId102" Type="http://schemas.openxmlformats.org/officeDocument/2006/relationships/slide" Target="slides/slide86.xml"/><Relationship Id="rId101" Type="http://schemas.openxmlformats.org/officeDocument/2006/relationships/slide" Target="slides/slide85.xml"/><Relationship Id="rId100" Type="http://schemas.openxmlformats.org/officeDocument/2006/relationships/slide" Target="slides/slide84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zhang</a:t>
            </a:r>
            <a:endParaRPr lang="en-US" altLang="zh-CN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322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defRPr sz="1200" noProof="1">
                <a:latin typeface="Tahoma" panose="020B0604030504040204" pitchFamily="34" charset="0"/>
              </a:defRPr>
            </a:lvl1pPr>
          </a:lstStyle>
          <a:p>
            <a:r>
              <a:rPr lang="zh-CN" altLang="en-US"/>
              <a:t>兰州</a:t>
            </a:r>
            <a:endParaRPr lang="zh-CN" altLang="en-US"/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3322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A87FB22-0FE0-4380-8277-B21DCAD15DBC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1139" name="Rectangle 9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06425" y="744538"/>
            <a:ext cx="558482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10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322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3322"/>
            <a:ext cx="2945659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E217E06D-D2DE-4F65-972D-81E30EF28722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数组和广义表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CF7D78-7715-4F86-9531-9641A7F0255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/>
      </p:sp>
      <p:sp>
        <p:nvSpPr>
          <p:cNvPr id="17920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7E06D-D2DE-4F65-972D-81E30EF28722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B1D49-1B45-418F-911F-A7C6482A60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5A5D97F-7F28-874D-85B9-7560DBCA9E5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737F8B26-0C94-43D3-B650-95AC2346118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993E80A-E76E-524E-9C18-599AF96E90A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B3B5C4BB-8A9F-46A5-A093-702DF1B84E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88CD12-7E9A-7243-A078-B256C372B50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23634437-5F02-44A9-9115-F4218EB7F2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3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4F60E4-20B9-4647-A18B-C17B2EA752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1400A0AB-8326-4BA9-9424-E26C1D2BEA8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6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C6FBC-DFC8-4059-82C1-BF0440281F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393B9-7F7B-4136-A70A-BF0DF08557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CE6814-8B04-4A6E-8397-C843E347BD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0A7E8-7813-4B7E-B3C8-80BC9B928C9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28AE3-E41C-4407-8CAC-C37D184402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33A81-9574-40B5-9B68-29196AECC48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4ECA2-2424-47B5-A69F-C2B0E1E255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8FED6-DE15-4FB8-B844-92DEB99DFF4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469EE-B529-491A-B23F-EA67EDECDA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2BA48-3BC9-44A7-9AE8-30C4C86F5B2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227F7-31F5-44D8-B36B-8B106ADCDD2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9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96727-A9F8-4C6F-BBFF-4C5608ECFEE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82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BE67BB-17ED-CB47-9F60-D08B1FA8392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085EBB3-1539-4581-A281-C3072D9160F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6751F24-8871-924B-A653-B226CAC2B5B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BDA75D61-4E9D-4C9F-900D-63A5B3BF62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DFFA4E-89B1-A54C-A06A-2E925A9A02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068B247-AF25-45CE-8580-528EC946961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1FE033B-4A98-004A-85DF-3B44BB26350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B7EFC9F8-F0F5-4666-B06F-808CE32ED15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4C6FB6-3B82-4945-B0A2-9D3898A7F06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035565A4-9213-4124-B6B6-1BDD0DBA2EE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FB5FA-85C8-4661-A657-EC29FF943253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B152AA9-3EEC-C64A-B9C9-DCAFF700EB8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8BDB2571-EB07-4DA5-9B42-784CDEDC2B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1484F84-6247-CC4D-91DA-EC63666E2DAF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91B9967C-BFA3-45A1-9A75-A79838FBCB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702859-99BE-F647-B602-085570878D2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6A5CA2DE-9CEF-4BC6-8838-5A76DB6F11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34FCA7-46DB-5042-9B43-DD3D29CA2B8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3B6BA65E-8ACD-4368-81F5-42169F4742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F578286-3E04-9541-901E-9254084BF17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6C3A5F54-94E1-4859-8908-E4ACE1706AE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95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9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6837881-5BAF-9946-B426-F2A72B9AD6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CF9A1769-B13C-4C4D-898B-BFBBD9A6A3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10288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en-US" noProof="1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5C7E8-72E6-254E-A442-6BCA905C22EC}" type="datetimeFigureOut">
              <a:rPr lang="en-US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0B901-E8AB-44A9-8F40-8020C08289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04614-F9FB-4BAF-9C9C-9AB3D9008A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D77A6-80B4-4F1B-A09A-AD63AE30E8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515B3-8C32-4272-8B4C-46174ECD93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3061-F00E-46AB-8652-818F96D494CB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FBD11-21DF-4912-A187-201FD3FD42D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B2EAC-FD4F-421F-AD6C-24FCCB63C4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02E18-5E1A-4F57-A970-E2E9362C5E4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53F38-26CC-449C-8B40-3388767F9B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4F423-38E1-4ECD-B628-09EE9FA40E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0A7CF-9E77-4195-8807-AD87AB71869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6A876-8660-4FFC-830D-96BA9200911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E8D05-AE7C-4D25-AD57-6CB3E7DF2AB7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F5506-4FD4-4C61-8D0C-D838E4B1A314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6C8E4-A899-4B50-94C5-41AFD6788CA3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3D7CD-A963-4907-97E2-65B522A1FE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55ABD-FEA9-4D4C-8C98-D58ACABF2EC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12657-E03D-49E0-A7A9-E438ED3D59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10288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en-US" noProof="1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5C7E8-72E6-254E-A442-6BCA905C22EC}" type="datetimeFigureOut">
              <a:rPr lang="en-US"/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370E4-E51B-4A4A-8506-4954D1F9A6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6D915-7B8E-42EA-AB88-0A4E72D4A44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348B8-C33A-4BDE-851E-B935FAFE0AE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4872B-60A3-4A7E-9E8C-E633173936B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2BE8F-0CF7-4D71-8FEE-7F8E335B67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F6915-172E-4FA4-8E2B-33FE876B7B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D1402-643E-44B3-A368-CD12CC6688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6811B-8816-47F0-82A9-77A63501C0C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357B1-C271-426E-AE62-790229A421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3DE19-D489-49D5-A1BA-6B3C092ED4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90559-E793-4321-9924-1FBF71329D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43CAC-CD17-4B73-9331-672119E7DDA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26E3BC-CAE4-4875-AD97-0FA245A41AD2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A3F639-F907-4A72-81AA-A6C1CC8B35EF}" type="slidenum">
              <a:rPr lang="en-US" altLang="zh-CN"/>
            </a:fld>
            <a:endParaRPr lang="en-US" altLang="zh-CN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0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35945-F8D2-4D9E-A52A-98BD8AEC9160}" type="slidenum">
              <a:rPr lang="en-US" altLang="zh-CN"/>
            </a:fld>
            <a:endParaRPr lang="en-US" altLang="zh-CN"/>
          </a:p>
        </p:txBody>
      </p:sp>
      <p:sp>
        <p:nvSpPr>
          <p:cNvPr id="8" name="日期占位符 5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156E5-D606-4FEE-ABCB-F36CA0FD0FC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©</a:t>
            </a:r>
            <a:r>
              <a:rPr lang="en-US" altLang="zh-CN">
                <a:latin typeface="华文新魏" panose="02010800040101010101" pitchFamily="2" charset="-122"/>
              </a:rPr>
              <a:t>DKE-LAB(2009)</a:t>
            </a:r>
            <a:endParaRPr lang="en-US" altLang="zh-CN">
              <a:latin typeface="华文新魏" panose="02010800040101010101" pitchFamily="2" charset="-122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76E00-BA7B-4DFD-9668-6B1CD38C5C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68DB-39B4-49A7-BBBE-F52DE4DFC8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6229-424E-495A-A16F-7ED6EBBC2CD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9"/>
          <p:cNvGrpSpPr/>
          <p:nvPr/>
        </p:nvGrpSpPr>
        <p:grpSpPr bwMode="auto">
          <a:xfrm>
            <a:off x="-1588" y="-12700"/>
            <a:ext cx="10288588" cy="6897688"/>
            <a:chOff x="-1588" y="-12700"/>
            <a:chExt cx="9146151" cy="6898084"/>
          </a:xfrm>
        </p:grpSpPr>
        <p:sp>
          <p:nvSpPr>
            <p:cNvPr id="5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6" name="图片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组合 5"/>
          <p:cNvGrpSpPr/>
          <p:nvPr/>
        </p:nvGrpSpPr>
        <p:grpSpPr bwMode="auto">
          <a:xfrm>
            <a:off x="87313" y="47625"/>
            <a:ext cx="5708650" cy="752475"/>
            <a:chOff x="77788" y="47625"/>
            <a:chExt cx="5073649" cy="752898"/>
          </a:xfrm>
        </p:grpSpPr>
        <p:pic>
          <p:nvPicPr>
            <p:cNvPr id="8" name="图片 13" descr="HIT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8" y="47625"/>
              <a:ext cx="2428875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1"/>
            <p:cNvSpPr txBox="1">
              <a:spLocks noChangeArrowheads="1"/>
            </p:cNvSpPr>
            <p:nvPr/>
          </p:nvSpPr>
          <p:spPr bwMode="auto">
            <a:xfrm>
              <a:off x="2421317" y="133398"/>
              <a:ext cx="2730120" cy="370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latin typeface="方正姚体" panose="02010601030101010101" pitchFamily="2" charset="-122"/>
                  <a:ea typeface="方正姚体" panose="02010601030101010101" pitchFamily="2" charset="-122"/>
                </a:rPr>
                <a:t>海量数据计算研究中心</a:t>
              </a:r>
              <a:endParaRPr lang="zh-CN" altLang="en-US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701412" y="492375"/>
              <a:ext cx="3610530" cy="3081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400" b="1" dirty="0"/>
                <a:t>Massive Data Computing Lab @ HIT</a:t>
              </a:r>
              <a:endParaRPr lang="en-US" altLang="zh-CN" sz="1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46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en-US" noProof="1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C8D45-D2BE-4A5C-AA7E-E697044220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9493-B70A-45E8-A5E5-3E971171E57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C7F8-6E80-4122-AB7D-DFADBB77F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E762D-EC66-4E00-A294-036FEA5D034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AD58-8EC8-496E-BD03-7AD7AF2C4D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656F-5DBB-413F-9FF8-52A9AAFF5D1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F62A-6C00-4D46-8A57-840CAF6D205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929A-FDA5-42D4-B4B6-79388E87B26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F9ED-5D0D-4A59-9915-D15814DEBEB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F783-3154-44EC-BC4D-0B7C2939F7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3B1ED-B37A-4484-B0EA-A0538EB0C9E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203BF-628F-4D65-983B-F878E399240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7C060-8A3A-44EE-AA25-46BC3B43E1F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E682C-E5EE-4144-BD87-A3CA62D5355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06069-7514-45EB-B402-EE7C7E10679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71BA1-7EF1-4B46-BE9F-6016EDABF9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5F6EF-AD26-4350-AE29-F735F08E1E4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7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777AA-168E-4736-B238-6BCF2464117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F822D-1178-4C12-8C31-CF803132505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D56F5-7A57-401C-91CC-52EA3B5890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59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5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A8BC0-7393-4029-BF6A-2AC2A62F9E1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4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FB676-C11E-4726-833B-CFB57EE63F3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25410-BCF3-42E4-AFCA-CB2B1B5E7FF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2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68AD5-FAA0-46E8-AB17-6A6CAC2057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A777B-727D-4FA5-9694-C0E94C43E18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8DD3B-5A15-40F1-B208-A51C9821E01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6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6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D3349-7ABF-4A4D-A649-6AE0D36522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A1CDC-0BDC-4DB8-B174-C2C1EF0BACC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4F951-E4C4-4ABC-98CA-F6E2F79CCAF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7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72439-BD96-4B31-9AA8-823C282A18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E1F67-7D36-4B07-9A6F-560A07D9713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7E93C-75F7-417B-AB13-2BBCB165998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67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6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EB728-427F-4E81-BA83-F2621767845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0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6499C0-8CEB-154A-A850-FCB4DC11A29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05A7BF65-2FF2-4154-83FC-F2CD82D91E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40B178-775B-BE40-8731-77BC6EEF15E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F7FFA9A7-194D-4537-8D39-780B1DABABC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44335-31AD-4A92-8E27-CE3DF744B62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A51151B-074F-1D43-8165-533F9E7DB9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6CBED111-E00F-4255-8CB6-44C2AEA3E0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757C60-DBD9-9747-8BBB-3C7AA917631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4B9AD43E-AB61-40A4-864D-DE8B2E25D2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AC9252-BC4F-6943-BC63-518E47DC2C40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23FC2C15-203E-4D58-8033-778E8F0BC36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B8FB5B-C39C-A24E-8E4D-2E41299C30C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C6D5C1BE-BFFA-4E8B-9B13-FC0A7241D9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D99FCE9-CD46-4540-BEC9-CE188827B33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08018355-5AFD-4C75-B81C-58DEA4B63F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EF4D7EA-C3AF-314E-99B8-5F0049F4A6D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8F24A661-8EA3-434D-88CE-5ABE3C4101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03971C4-BD2E-9649-8A80-4C2562549F7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4B0CFE66-A917-4AA3-A0D0-E7447A21E6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FF2288-7699-F64A-82E8-FDDA9C090D9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ED9A72AF-A8F4-4111-8F28-CE2EC51A37C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3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3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80AE4D3-F379-6545-BFEE-07986C72405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DE24CB1-B8C6-435D-97F6-D9D3B6E6D9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6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904B7-EE91-4E37-8A72-63C25679E2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821CB-CED0-4149-80E6-AB1D25C851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93A62-F55A-468D-AA73-0432666C2C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40627-A306-4969-9C06-C80511EE79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F7D7C-4596-4FB4-96FE-E3BFF39F1B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6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6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ADAB2-E45E-49E7-8628-E0465C27F1F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C9C9D-5F43-4D23-8C44-BF7170379D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FB48-4E3D-48FA-A450-F43A9C5221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84685-40F9-4824-A304-1BF8C1CDFCE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5DF98-09EE-4020-A668-07744EA8246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CACCB-2DE4-4A5F-87AE-702556EA003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9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9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98F23-005A-460D-867A-64DBFDAF37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A8BA7-D178-47C4-9E31-235E8620744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2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C6CB47C-6DAC-9441-B79F-088FBD54FEA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702FBA7F-A639-45C5-8B4E-A12DFC19DB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03E0121-14E4-A14E-A52A-712B08001AB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FBB5D248-D643-4364-9870-983B233983D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A8F8EB-7C3E-1C4C-8FB9-B99F12FD703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646F816D-551F-428D-BC2E-3787D8CC60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785D119-2CF9-694B-9876-E153BEC96C5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8D45F84-FAA3-409C-9886-9972776D7D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0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0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4F1A2E-AA1B-9B40-986F-BB3B22EAF21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FC467913-3A28-4FE8-8DC1-EEE11BFD70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9AD3B7-E5A7-9544-AC5B-A0D58D97811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5F87898A-F3A6-4AA1-A196-5EB7A2974B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47724-C197-F048-8354-B39D07AD6C66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610371F1-2F13-400D-B75B-09DC7D15E3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1FC0E63-2ABE-2348-B05F-C8D36C8DD64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E812B820-9CEA-402C-97C8-629DC7EE5E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65CF19-F3B6-5540-BDF3-99095D2E945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AE85AB71-86E4-4D7D-A051-8341DEDDF9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71AD98C-CE1E-944E-BB9E-6D319532747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1DDB754-7F60-49E3-ABA6-C7BA282E56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8C7FD-73BF-4C72-8DF5-B97247A80BB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5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5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95CCDD4-8702-9A42-B1B5-50E5970FAC9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42112682-53B1-426C-845F-9E93656C83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8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5E156-5C43-4E77-B946-6D78DE35ADE9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E885F46C-159B-4EF4-92E9-EDB6B78649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58738" y="6356350"/>
            <a:ext cx="911225" cy="349250"/>
          </a:xfrm>
        </p:spPr>
        <p:txBody>
          <a:bodyPr/>
          <a:lstStyle>
            <a:lvl1pPr defTabSz="457200">
              <a:defRPr kumimoji="1" sz="2800" b="1"/>
            </a:lvl1pPr>
          </a:lstStyle>
          <a:p>
            <a:pPr>
              <a:defRPr/>
            </a:pPr>
            <a:fld id="{FDB17B3D-3539-4A58-91DE-9B0BAB56F81D}" type="slidenum">
              <a:rPr lang="zh-CN" altLang="en-US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C4412-EE9F-4CC4-92F3-5E8A46A2A95A}" type="datetime1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CDC11D-4244-4DC7-8CB2-97C984EACCE2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1CFC0426-C332-494A-B6B9-8FAE6B6DB0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6014A6F-7F6A-4C99-930E-05013778B654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181033C1-10C6-440F-B84A-8AF66DF305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E42FBA8-C587-42CD-B4F5-BEA399DCEB79}" type="datetime1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C3F4EA22-9A91-438F-A32A-BCAAF7FD33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BA1B47-7191-48AC-B2A8-B80D7080B511}" type="datetime1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61A8DB12-1BF0-4A0F-B92A-FE4AA1A363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C532CD-98C3-4952-AAB3-FBCDFF762D1E}" type="datetime1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E608A793-D197-4D99-9CE2-605A6F0B2A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D813C15-49C2-422E-A2D3-A81EB316DFC2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161846EE-3D4A-41C9-8524-9D890A50E1F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D858FDA-DBF9-43C2-9B09-30097CBD3B36}" type="datetime1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DC8AA50B-8A54-465D-B4C9-C2D995A22A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708A8-00CD-458D-82E5-7CECB63672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FEBDF3-3C46-4143-8074-B4729B33C525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FBEBD59D-9CBB-417D-BE8B-8AD4F76154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1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1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F82ABB0-38E1-4AB9-8934-25141D42B3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 kumimoji="1"/>
            </a:lvl1pPr>
          </a:lstStyle>
          <a:p>
            <a:pPr>
              <a:defRPr/>
            </a:pPr>
            <a:fld id="{3E24C90C-AFE9-4265-9BEA-00E802A8D8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4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B29F9-A4E8-4FC8-A830-4B89D9576E0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ECA9C-3F50-484D-8899-98D0C6623A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2F58E-03AC-4961-9FF7-2D5783F66EB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9EE29-B3E6-4F74-9843-15B1C410845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50DDF-5B36-45C5-8179-6CB2C39CAB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DB050-983A-423B-892C-FC6FAFCD8AF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FFCF3-941C-4E5A-9171-9E7AC5C71F6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B225E-2E93-4676-9130-1C2BAA099B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en-US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C5D9-07CD-364A-8305-1014E435295B}" type="datetimeFigureOut">
              <a:rPr lang="en-US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2EB91-9225-45DE-AF5D-525FA436417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ADE93-24DD-497E-8354-B2DAD3F3C3B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2A594-94D5-4DA5-8D64-502A693D00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7"/>
            <a:ext cx="2314575" cy="5851525"/>
          </a:xfrm>
        </p:spPr>
        <p:txBody>
          <a:bodyPr vert="eaVert"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7"/>
            <a:ext cx="6772275" cy="5851525"/>
          </a:xfrm>
        </p:spPr>
        <p:txBody>
          <a:bodyPr vert="eaVert"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76041-0059-4DF7-BFE4-F2D08220FC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0"/>
            <a:ext cx="8743950" cy="1470025"/>
          </a:xfrm>
        </p:spPr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noProof="1"/>
              <a:t>Click to edit Master subtitle style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F008B29-AACF-D74E-AFDF-193CDCE7FE1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E3A62AB2-228A-47A7-BD8F-32EA59D9E25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6EDD32B-18D8-274E-901A-5BE12D0D907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EB8D1982-98FA-4076-9E3F-36D0C741596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019CA9-C226-354A-BE57-8C2C36E49B0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DE9AB368-4AE7-49BB-B472-B3321776C5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BA495F1-4231-F746-8F8C-DCCD372105C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CA5275AD-AB32-45F8-B4DD-FADB0DD2C73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8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8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noProof="1"/>
              <a:t>Click to edit Master text styles</a:t>
            </a:r>
            <a:endParaRPr lang="en-US" altLang="zh-CN" noProof="1"/>
          </a:p>
          <a:p>
            <a:pPr lvl="1"/>
            <a:r>
              <a:rPr lang="en-US" altLang="zh-CN" noProof="1"/>
              <a:t>Second level</a:t>
            </a:r>
            <a:endParaRPr lang="en-US" altLang="zh-CN" noProof="1"/>
          </a:p>
          <a:p>
            <a:pPr lvl="2"/>
            <a:r>
              <a:rPr lang="en-US" altLang="zh-CN" noProof="1"/>
              <a:t>Third level</a:t>
            </a:r>
            <a:endParaRPr lang="en-US" altLang="zh-CN" noProof="1"/>
          </a:p>
          <a:p>
            <a:pPr lvl="3"/>
            <a:r>
              <a:rPr lang="en-US" altLang="zh-CN" noProof="1"/>
              <a:t>Fourth level</a:t>
            </a:r>
            <a:endParaRPr lang="en-US" altLang="zh-CN" noProof="1"/>
          </a:p>
          <a:p>
            <a:pPr lvl="4"/>
            <a:r>
              <a:rPr lang="en-US" altLang="zh-CN" noProof="1"/>
              <a:t>Fifth level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E74FC8-D3D4-454B-A680-A063BCA1DCE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C7BEB1D0-3AB4-4E4C-8B7E-73B2D07B00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1"/>
              <a:t>Click to edit Master title style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AB1A33-813E-204C-98EE-159782289F4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00E5AAF0-0CFB-438E-88CE-0A297E90B9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7F5DF6A-0E69-654B-AF08-DB3DE41292E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>
              <a:defRPr/>
            </a:lvl1pPr>
          </a:lstStyle>
          <a:p>
            <a:pPr>
              <a:defRPr/>
            </a:pPr>
            <a:fld id="{50A435CB-123F-409A-A93E-CE47F20140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0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7" Type="http://schemas.openxmlformats.org/officeDocument/2006/relationships/theme" Target="../theme/theme12.xml"/><Relationship Id="rId16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6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3.xml"/><Relationship Id="rId17" Type="http://schemas.openxmlformats.org/officeDocument/2006/relationships/theme" Target="../theme/theme13.xml"/><Relationship Id="rId16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9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99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B8F51C6-1935-6B46-A5F0-9CDD076A223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9D1EC22-E4FD-473B-AC43-E564ECD6433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462F8FA3-73F0-B044-B0FB-4AEE3A4A3C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7AE91E6-30BC-4848-8A61-643045F5B7C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1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5BC9-D142-4C50-95AB-8900B895CC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1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1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B6815F0-9773-4D02-8D30-52FF1172118D}" type="slidenum">
              <a:rPr lang="zh-CN" altLang="en-US"/>
            </a:fld>
            <a:endParaRPr lang="en-US" altLang="zh-CN"/>
          </a:p>
        </p:txBody>
      </p:sp>
      <p:grpSp>
        <p:nvGrpSpPr>
          <p:cNvPr id="2055" name="组合 9"/>
          <p:cNvGrpSpPr/>
          <p:nvPr/>
        </p:nvGrpSpPr>
        <p:grpSpPr bwMode="auto">
          <a:xfrm>
            <a:off x="-1588" y="-12700"/>
            <a:ext cx="10288588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pic>
          <p:nvPicPr>
            <p:cNvPr id="2057" name="图片 1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8" y="3227784"/>
              <a:ext cx="9144000" cy="365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862E5E0-D348-134D-8C02-8A9A45196ED1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164B356-CB3C-44C6-ABD6-B37A51DCEAD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9C953769-5265-514F-B43F-01C829D1B31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B58C05B-D941-4059-BC82-3B5FFFC610C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E5FC21D-6ACC-D045-ABDE-9333E32235D3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F3B9670-5D37-44C3-98AD-E7B517A48A5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FF6985A1-9F21-E04C-AEC5-8BDF067E99A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5902D87-E4AB-43A3-B998-28BF8DAC563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 eaLnBrk="1" hangingPunct="1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74DC4412-EE9F-4CC4-92F3-5E8A46A2A95A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5B4EE2D-E362-4CE5-B4A8-D7566C78623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BD41031-3D0A-F843-84FD-9174F3CFF12B}" type="datetimeFigureOut">
              <a:rPr lang="en-US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kumimoji="1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B59F4AF-1BB0-4B76-AD96-93A1B9C3A63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4350" y="274638"/>
            <a:ext cx="9258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fld id="{B5E29A1C-D33E-844C-99F0-AB35314DEA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001645-0BA8-42B1-BD10-21DDA3D7D0B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9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hyperlink" Target="http://www.hitsz.edu.cn/article/view/id-26348.html" TargetMode="Externa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tiff"/><Relationship Id="rId7" Type="http://schemas.openxmlformats.org/officeDocument/2006/relationships/image" Target="../media/image12.tiff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6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1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1" Type="http://schemas.openxmlformats.org/officeDocument/2006/relationships/image" Target="../media/image113.tif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8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.xml"/><Relationship Id="rId1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143.xml"/><Relationship Id="rId1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46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tiff"/><Relationship Id="rId1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tiff"/><Relationship Id="rId1" Type="http://schemas.openxmlformats.org/officeDocument/2006/relationships/image" Target="../media/image86.tiff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image" Target="../media/image100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3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3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3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3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10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3.tif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03.tif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1" Type="http://schemas.openxmlformats.org/officeDocument/2006/relationships/image" Target="../media/image113.tif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42010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0468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8</a:t>
            </a:r>
            <a:r>
              <a:rPr lang="zh-CN" altLang="en-US" sz="6600" b="1" dirty="0">
                <a:solidFill>
                  <a:srgbClr val="FF0000"/>
                </a:solidFill>
              </a:rPr>
              <a:t>章贪心算法</a:t>
            </a:r>
            <a:br>
              <a:rPr lang="en-US" altLang="zh-CN" sz="6600" b="1" dirty="0">
                <a:solidFill>
                  <a:srgbClr val="FF0000"/>
                </a:solidFill>
              </a:rPr>
            </a:br>
            <a:r>
              <a:rPr lang="en-US" altLang="zh-CN" sz="6600" b="1" dirty="0">
                <a:solidFill>
                  <a:srgbClr val="FF0000"/>
                </a:solidFill>
              </a:rPr>
              <a:t>Greedy Algorithm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FFF6934-B1EA-44EC-9EEA-A1EFED0F029D}" type="datetime1">
              <a:rPr lang="zh-CN" altLang="en-US" b="1">
                <a:solidFill>
                  <a:srgbClr val="F79646">
                    <a:lumMod val="75000"/>
                  </a:srgbClr>
                </a:solidFill>
                <a:latin typeface="Calibri" panose="020F0502020204030204"/>
              </a:rPr>
            </a:fld>
            <a:endParaRPr lang="zh-CN" altLang="en-US" b="1" dirty="0">
              <a:solidFill>
                <a:srgbClr val="F79646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solidFill>
                  <a:srgbClr val="F79646">
                    <a:lumMod val="75000"/>
                  </a:srgbClr>
                </a:solidFill>
                <a:latin typeface="Calibri" panose="020F0502020204030204"/>
              </a:rPr>
              <a:t>哈工大（深圳）计算机</a:t>
            </a:r>
            <a:endParaRPr lang="zh-CN" altLang="en-US" b="1" dirty="0">
              <a:solidFill>
                <a:srgbClr val="F79646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0063EC4C-CFD8-4F45-A0A2-30028C1F73DB}" type="slidenum">
              <a:rPr lang="zh-CN" altLang="en-US" b="1">
                <a:solidFill>
                  <a:srgbClr val="F79646">
                    <a:lumMod val="75000"/>
                  </a:srgbClr>
                </a:solidFill>
                <a:latin typeface="Calibri" panose="020F0502020204030204"/>
              </a:rPr>
            </a:fld>
            <a:endParaRPr lang="zh-CN" altLang="en-US" b="1" dirty="0">
              <a:solidFill>
                <a:srgbClr val="F79646">
                  <a:lumMod val="75000"/>
                </a:srgbClr>
              </a:solidFill>
              <a:latin typeface="Calibri" panose="020F0502020204030204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287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287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638" y="2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0287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页脚占位符 4"/>
          <p:cNvSpPr txBox="1"/>
          <p:nvPr/>
        </p:nvSpPr>
        <p:spPr>
          <a:xfrm>
            <a:off x="57150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第</a:t>
            </a:r>
            <a:r>
              <a:rPr lang="en-US" altLang="zh-CN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8</a:t>
            </a:r>
            <a:r>
              <a:rPr lang="zh-CN" altLang="en-US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章 贪心算法</a:t>
            </a:r>
            <a:endParaRPr lang="zh-CN" altLang="en-US" b="1" dirty="0">
              <a:solidFill>
                <a:srgbClr val="00B0F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50007" y="5647600"/>
            <a:ext cx="3662045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33350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550" y="1609725"/>
            <a:ext cx="8591550" cy="506095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对完全背包问题使用动态规划策略: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所有物品，都有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无限份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使用动态规划，装背包的方案如下：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对完全背包问题使用贪心策略: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由于Tacos具有最高的value/weight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贪心策略是持续装入Tacos，直到不能装，方案如下：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6739" name="Group 23"/>
          <p:cNvGrpSpPr/>
          <p:nvPr/>
        </p:nvGrpSpPr>
        <p:grpSpPr bwMode="auto">
          <a:xfrm>
            <a:off x="3587750" y="133350"/>
            <a:ext cx="5897563" cy="1474788"/>
            <a:chOff x="-479811" y="1751737"/>
            <a:chExt cx="9046225" cy="2598576"/>
          </a:xfrm>
        </p:grpSpPr>
        <p:pic>
          <p:nvPicPr>
            <p:cNvPr id="116740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626" y="1998496"/>
              <a:ext cx="890016" cy="890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1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371" y="1998496"/>
              <a:ext cx="938946" cy="938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10" y="1998496"/>
              <a:ext cx="815140" cy="815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981" y="1966357"/>
              <a:ext cx="922155" cy="92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4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804" y="1751737"/>
              <a:ext cx="1136775" cy="11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-479811" y="3113962"/>
              <a:ext cx="1728888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Weight: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46" name="TextBox 10"/>
            <p:cNvSpPr txBox="1">
              <a:spLocks noChangeArrowheads="1"/>
            </p:cNvSpPr>
            <p:nvPr/>
          </p:nvSpPr>
          <p:spPr bwMode="auto">
            <a:xfrm>
              <a:off x="-479809" y="3701409"/>
              <a:ext cx="1729993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Value:</a:t>
              </a:r>
              <a:endPara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355" y="3004871"/>
              <a:ext cx="684249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691" y="3004871"/>
              <a:ext cx="681815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9029" y="3004871"/>
              <a:ext cx="681815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028" y="3004871"/>
              <a:ext cx="684251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4599" y="2988088"/>
              <a:ext cx="681815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US" noProof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52" name="TextBox 16"/>
            <p:cNvSpPr txBox="1">
              <a:spLocks noChangeArrowheads="1"/>
            </p:cNvSpPr>
            <p:nvPr/>
          </p:nvSpPr>
          <p:spPr bwMode="auto">
            <a:xfrm>
              <a:off x="1680245" y="3670274"/>
              <a:ext cx="682906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53" name="TextBox 17"/>
            <p:cNvSpPr txBox="1">
              <a:spLocks noChangeArrowheads="1"/>
            </p:cNvSpPr>
            <p:nvPr/>
          </p:nvSpPr>
          <p:spPr bwMode="auto">
            <a:xfrm>
              <a:off x="3215758" y="3667231"/>
              <a:ext cx="682906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54" name="TextBox 18"/>
            <p:cNvSpPr txBox="1">
              <a:spLocks noChangeArrowheads="1"/>
            </p:cNvSpPr>
            <p:nvPr/>
          </p:nvSpPr>
          <p:spPr bwMode="auto">
            <a:xfrm>
              <a:off x="4718736" y="3655655"/>
              <a:ext cx="682906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55" name="TextBox 19"/>
            <p:cNvSpPr txBox="1">
              <a:spLocks noChangeArrowheads="1"/>
            </p:cNvSpPr>
            <p:nvPr/>
          </p:nvSpPr>
          <p:spPr bwMode="auto">
            <a:xfrm>
              <a:off x="7871487" y="3602769"/>
              <a:ext cx="682906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35</a:t>
              </a:r>
              <a:endPara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756" name="TextBox 20"/>
            <p:cNvSpPr txBox="1">
              <a:spLocks noChangeArrowheads="1"/>
            </p:cNvSpPr>
            <p:nvPr/>
          </p:nvSpPr>
          <p:spPr bwMode="auto">
            <a:xfrm>
              <a:off x="6271357" y="3664194"/>
              <a:ext cx="682906" cy="648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en-US" altLang="zh-CN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3480"/>
              <a:ext cx="1770285" cy="6489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noProof="1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Item:</a:t>
              </a:r>
              <a:endParaRPr lang="en-US" noProof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6758" name="TextBox 22"/>
          <p:cNvSpPr txBox="1">
            <a:spLocks noChangeArrowheads="1"/>
          </p:cNvSpPr>
          <p:nvPr/>
        </p:nvSpPr>
        <p:spPr bwMode="auto">
          <a:xfrm>
            <a:off x="1973263" y="946150"/>
            <a:ext cx="1944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Capacity: 10</a:t>
            </a:r>
            <a:endParaRPr lang="en-US" altLang="zh-CN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6759" name="Picture 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3" y="3206750"/>
            <a:ext cx="5762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0" name="Picture 2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3201988"/>
            <a:ext cx="5762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1" name="Picture 2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3201988"/>
            <a:ext cx="5857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2" name="Picture 2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3201988"/>
            <a:ext cx="587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307013" y="3154363"/>
            <a:ext cx="3503612" cy="644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Total weight: 10</a:t>
            </a:r>
            <a:endParaRPr lang="en-US" noProof="1">
              <a:solidFill>
                <a:schemeClr val="accent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noProof="1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Total value: 42</a:t>
            </a:r>
            <a:endParaRPr lang="en-US" noProof="1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060450" y="1601788"/>
            <a:ext cx="8332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765" name="Picture 3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5954713"/>
            <a:ext cx="5857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34"/>
          <p:cNvSpPr txBox="1"/>
          <p:nvPr/>
        </p:nvSpPr>
        <p:spPr>
          <a:xfrm>
            <a:off x="5257800" y="5842000"/>
            <a:ext cx="350361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Total weight: 9</a:t>
            </a:r>
            <a:endParaRPr lang="en-US" noProof="1">
              <a:solidFill>
                <a:schemeClr val="accent4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noProof="1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Total value: 39</a:t>
            </a:r>
            <a:endParaRPr lang="en-US" noProof="1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6767" name="Picture 3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5954713"/>
            <a:ext cx="587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8" name="Picture 3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5954713"/>
            <a:ext cx="5873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8"/>
          <p:cNvSpPr txBox="1">
            <a:spLocks noChangeArrowheads="1"/>
          </p:cNvSpPr>
          <p:nvPr/>
        </p:nvSpPr>
        <p:spPr bwMode="auto">
          <a:xfrm>
            <a:off x="7150100" y="3656013"/>
            <a:ext cx="25908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因此，贪心算法不是总能产生优化解！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6386513" y="5127625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4" name="Freeform 43"/>
          <p:cNvSpPr/>
          <p:nvPr/>
        </p:nvSpPr>
        <p:spPr>
          <a:xfrm>
            <a:off x="6469063" y="2243138"/>
            <a:ext cx="1182687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5" name="Freeform 44"/>
          <p:cNvSpPr/>
          <p:nvPr/>
        </p:nvSpPr>
        <p:spPr>
          <a:xfrm rot="18087076">
            <a:off x="3285332" y="2977356"/>
            <a:ext cx="290353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>
            <a:off x="2752725" y="2287588"/>
            <a:ext cx="118268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8" name="Freeform 47"/>
          <p:cNvSpPr/>
          <p:nvPr/>
        </p:nvSpPr>
        <p:spPr>
          <a:xfrm>
            <a:off x="2752725" y="5103813"/>
            <a:ext cx="3059113" cy="112553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50" name="Freeform 49"/>
          <p:cNvSpPr/>
          <p:nvPr/>
        </p:nvSpPr>
        <p:spPr>
          <a:xfrm>
            <a:off x="1123950" y="3732213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1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4" name="Freeform 43"/>
          <p:cNvSpPr/>
          <p:nvPr/>
        </p:nvSpPr>
        <p:spPr>
          <a:xfrm>
            <a:off x="6469063" y="2243138"/>
            <a:ext cx="1182687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5" name="Freeform 44"/>
          <p:cNvSpPr/>
          <p:nvPr/>
        </p:nvSpPr>
        <p:spPr>
          <a:xfrm rot="18087076">
            <a:off x="3285332" y="2977356"/>
            <a:ext cx="290353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>
            <a:off x="2752725" y="2287588"/>
            <a:ext cx="118268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8" name="Freeform 47"/>
          <p:cNvSpPr/>
          <p:nvPr/>
        </p:nvSpPr>
        <p:spPr>
          <a:xfrm>
            <a:off x="2752725" y="5103813"/>
            <a:ext cx="5251450" cy="112553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50" name="Freeform 49"/>
          <p:cNvSpPr/>
          <p:nvPr/>
        </p:nvSpPr>
        <p:spPr>
          <a:xfrm>
            <a:off x="1123950" y="3732213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9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306" name="Group 2"/>
          <p:cNvGrpSpPr/>
          <p:nvPr/>
        </p:nvGrpSpPr>
        <p:grpSpPr bwMode="auto">
          <a:xfrm>
            <a:off x="955675" y="2076450"/>
            <a:ext cx="8413750" cy="4152900"/>
            <a:chOff x="383986" y="2076930"/>
            <a:chExt cx="8413274" cy="4152729"/>
          </a:xfrm>
        </p:grpSpPr>
        <p:sp>
          <p:nvSpPr>
            <p:cNvPr id="43" name="Freeform 42"/>
            <p:cNvSpPr/>
            <p:nvPr/>
          </p:nvSpPr>
          <p:spPr>
            <a:xfrm>
              <a:off x="7614640" y="3778660"/>
              <a:ext cx="1182620" cy="110168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5897062" y="2243611"/>
              <a:ext cx="1182620" cy="110168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45" name="Freeform 44"/>
            <p:cNvSpPr/>
            <p:nvPr/>
          </p:nvSpPr>
          <p:spPr>
            <a:xfrm rot="18087076">
              <a:off x="2714283" y="2977013"/>
              <a:ext cx="2901831" cy="1101663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46" name="Freeform 45"/>
            <p:cNvSpPr/>
            <p:nvPr/>
          </p:nvSpPr>
          <p:spPr>
            <a:xfrm rot="2796209">
              <a:off x="1405475" y="1926943"/>
              <a:ext cx="1184226" cy="322720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80934" y="5104168"/>
              <a:ext cx="5251153" cy="1125491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4" name="Oval 3"/>
            <p:cNvSpPr/>
            <p:nvPr/>
          </p:nvSpPr>
          <p:spPr>
            <a:xfrm>
              <a:off x="6166922" y="2532524"/>
              <a:ext cx="561943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325526" y="2532524"/>
              <a:ext cx="563530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09529" y="2532524"/>
              <a:ext cx="561943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28461" y="3962802"/>
              <a:ext cx="561943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09529" y="5380382"/>
              <a:ext cx="561943" cy="5635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338225" y="5380382"/>
              <a:ext cx="561943" cy="5635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166922" y="5380382"/>
              <a:ext cx="561943" cy="5635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481024" y="3962802"/>
              <a:ext cx="563530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854338" y="3962802"/>
              <a:ext cx="563531" cy="56195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806511" y="3011929"/>
              <a:ext cx="1442956" cy="24509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89056" y="2813500"/>
              <a:ext cx="1277866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646320" y="3011929"/>
              <a:ext cx="1290564" cy="103341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646320" y="4442208"/>
              <a:ext cx="1290564" cy="10207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447893" y="3094476"/>
              <a:ext cx="0" cy="228590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962009" y="4442208"/>
              <a:ext cx="457174" cy="10207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900168" y="5662945"/>
              <a:ext cx="1266753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763583" y="3011929"/>
              <a:ext cx="644489" cy="95087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71472" y="2813500"/>
              <a:ext cx="1254054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307859" y="3011929"/>
              <a:ext cx="1282627" cy="1033419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307859" y="4442208"/>
              <a:ext cx="1282627" cy="10207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71472" y="5662945"/>
              <a:ext cx="1266753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88927" y="4442208"/>
              <a:ext cx="574642" cy="10207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57343" y="2332507"/>
              <a:ext cx="785768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0962" y="3054790"/>
              <a:ext cx="785768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14619" y="4896214"/>
              <a:ext cx="785769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35194" y="3946928"/>
              <a:ext cx="785769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57343" y="3654840"/>
              <a:ext cx="785768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1307" y="5232750"/>
              <a:ext cx="784181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27099" y="3343703"/>
              <a:ext cx="784181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39757" y="5194652"/>
              <a:ext cx="785769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23870" y="4699372"/>
              <a:ext cx="785769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0596" y="4685086"/>
              <a:ext cx="785769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06286" y="4854941"/>
              <a:ext cx="785768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90500" y="3094476"/>
              <a:ext cx="0" cy="228590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07962" y="3705638"/>
              <a:ext cx="784181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1338" y="2346794"/>
              <a:ext cx="784181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3908" y="3161148"/>
              <a:ext cx="785768" cy="4603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  <p:sp>
        <p:nvSpPr>
          <p:cNvPr id="50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405063" y="2024063"/>
            <a:ext cx="5481637" cy="4376737"/>
          </a:xfrm>
          <a:custGeom>
            <a:avLst/>
            <a:gdLst>
              <a:gd name="connsiteX0" fmla="*/ 2586672 w 5482757"/>
              <a:gd name="connsiteY0" fmla="*/ 179556 h 4376313"/>
              <a:gd name="connsiteX1" fmla="*/ 816487 w 5482757"/>
              <a:gd name="connsiteY1" fmla="*/ 2828972 h 4376313"/>
              <a:gd name="connsiteX2" fmla="*/ 288949 w 5482757"/>
              <a:gd name="connsiteY2" fmla="*/ 4224018 h 4376313"/>
              <a:gd name="connsiteX3" fmla="*/ 5294703 w 5482757"/>
              <a:gd name="connsiteY3" fmla="*/ 4071618 h 4376313"/>
              <a:gd name="connsiteX4" fmla="*/ 4321687 w 5482757"/>
              <a:gd name="connsiteY4" fmla="*/ 1844233 h 4376313"/>
              <a:gd name="connsiteX5" fmla="*/ 3348672 w 5482757"/>
              <a:gd name="connsiteY5" fmla="*/ 414018 h 4376313"/>
              <a:gd name="connsiteX6" fmla="*/ 2586672 w 5482757"/>
              <a:gd name="connsiteY6" fmla="*/ 179556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2757" h="4376313">
                <a:moveTo>
                  <a:pt x="2586672" y="179556"/>
                </a:moveTo>
                <a:cubicBezTo>
                  <a:pt x="2164641" y="582048"/>
                  <a:pt x="1199441" y="2154895"/>
                  <a:pt x="816487" y="2828972"/>
                </a:cubicBezTo>
                <a:cubicBezTo>
                  <a:pt x="433533" y="3503049"/>
                  <a:pt x="-457420" y="4016910"/>
                  <a:pt x="288949" y="4224018"/>
                </a:cubicBezTo>
                <a:cubicBezTo>
                  <a:pt x="1035318" y="4431126"/>
                  <a:pt x="4622580" y="4468249"/>
                  <a:pt x="5294703" y="4071618"/>
                </a:cubicBezTo>
                <a:cubicBezTo>
                  <a:pt x="5966826" y="3674987"/>
                  <a:pt x="4646025" y="2453833"/>
                  <a:pt x="4321687" y="1844233"/>
                </a:cubicBezTo>
                <a:cubicBezTo>
                  <a:pt x="3997349" y="1234633"/>
                  <a:pt x="3633934" y="689510"/>
                  <a:pt x="3348672" y="414018"/>
                </a:cubicBezTo>
                <a:cubicBezTo>
                  <a:pt x="3063410" y="138526"/>
                  <a:pt x="3008703" y="-222936"/>
                  <a:pt x="2586672" y="17955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4" name="Freeform 43"/>
          <p:cNvSpPr/>
          <p:nvPr/>
        </p:nvSpPr>
        <p:spPr>
          <a:xfrm>
            <a:off x="6469063" y="2243138"/>
            <a:ext cx="1182687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 rot="2796209">
            <a:off x="1977231" y="1928019"/>
            <a:ext cx="1182688" cy="3225800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8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2373313" y="1866900"/>
            <a:ext cx="5611812" cy="4673600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 rot="2796209">
            <a:off x="1977231" y="1928019"/>
            <a:ext cx="1182688" cy="3225800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7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204788" y="1270000"/>
            <a:ext cx="7920037" cy="5027613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5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-34925" y="1103313"/>
            <a:ext cx="9786938" cy="5207000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548313" y="6367159"/>
            <a:ext cx="448468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当只有一棵树的时候，停止！</a:t>
            </a:r>
            <a:endParaRPr lang="zh-CN" altLang="en-US" sz="3200" b="1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6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751012" y="1052736"/>
                <a:ext cx="9289032" cy="52029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MST-Kruskal(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lang="en-US" altLang="zh-CN" sz="24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Input: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无向连通图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 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，权值函数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 = </a:t>
                </a:r>
                <a:r>
                  <a:rPr lang="en-US" altLang="zh-CN" sz="24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Times New Roman" panose="02020603050405020304" pitchFamily="18" charset="0"/>
                    <a:sym typeface="Symbol" panose="05050102010706020507"/>
                  </a:rPr>
                  <a:t>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；/*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初始化为空树</a:t>
                </a:r>
                <a:r>
                  <a:rPr lang="zh-CN" alt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 algn="l">
                  <a:buAutoNum type="arabicPeriod" startAt="2"/>
                  <a:defRPr/>
                </a:pPr>
                <a:r>
                  <a:rPr lang="pt-BR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pt-BR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pt-BR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pt-BR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pt-BR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Make-Set(V)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/*</a:t>
                </a:r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创建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|V|</a:t>
                </a:r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棵树*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权值的非递减顺序排序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;</a:t>
                </a:r>
                <a:r>
                  <a:rPr lang="pt-BR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d>
                      <m:dPr>
                        <m:ctrlPr>
                          <a:rPr lang="pt-B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(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权值的非递减顺序</a:t>
                </a:r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pt-BR" altLang="zh-CN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IF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Find-Set(u)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Find-Set(v)</a:t>
                </a: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         </a:t>
                </a:r>
                <a:endParaRPr lang="pt-BR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/*</a:t>
                </a:r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检查节点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是否属于同一棵树</a:t>
                </a:r>
                <a:r>
                  <a:rPr lang="pt-BR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*/</a:t>
                </a:r>
                <a:endParaRPr lang="en-US" altLang="zh-CN" sz="2400" dirty="0">
                  <a:solidFill>
                    <a:schemeClr val="tx1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7.       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 = S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⋃</m:t>
                    </m:r>
                    <m:d>
                      <m:dPr>
                        <m:begChr m:val="{"/>
                        <m:endChr m:val="}"/>
                        <m:ctrlPr>
                          <a:rPr lang="pt-BR" altLang="zh-CN" sz="2400" i="1" dirty="0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加入到集合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pt-BR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8. </a:t>
                </a:r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Union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所属的子树进行合并*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pt-BR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9.  Return</a:t>
                </a:r>
                <a:r>
                  <a:rPr lang="pt-BR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S. </a:t>
                </a:r>
                <a:endParaRPr lang="pt-BR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012" y="1052736"/>
                <a:ext cx="9289032" cy="5202926"/>
              </a:xfrm>
              <a:prstGeom prst="rect">
                <a:avLst/>
              </a:prstGeom>
              <a:blipFill rotWithShape="1">
                <a:blip r:embed="rId1"/>
                <a:stretch>
                  <a:fillRect l="-3457" t="-10" r="1" b="-545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 noChangeArrowheads="1"/>
          </p:cNvSpPr>
          <p:nvPr/>
        </p:nvSpPr>
        <p:spPr bwMode="auto">
          <a:xfrm>
            <a:off x="102940" y="-23018"/>
            <a:ext cx="1008112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Kruskal算法复杂性分析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6"/>
              <p:cNvSpPr txBox="1">
                <a:spLocks noChangeArrowheads="1"/>
              </p:cNvSpPr>
              <p:nvPr/>
            </p:nvSpPr>
            <p:spPr bwMode="auto">
              <a:xfrm>
                <a:off x="282960" y="1340768"/>
                <a:ext cx="9721080" cy="4504695"/>
              </a:xfrm>
              <a:prstGeom prst="rect">
                <a:avLst/>
              </a:prstGeom>
              <a:solidFill>
                <a:schemeClr val="bg1"/>
              </a:solidFill>
              <a:ln w="25400" cap="sq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|, 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kumimoji="0" lang="en-US" altLang="zh-CN" sz="3200" b="1" i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30000"/>
                  </a:lnSpc>
                  <a:buFontTx/>
                  <a:buChar char="•"/>
                  <a:defRPr/>
                </a:pPr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2-3</a:t>
                </a:r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步执行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sz="3200" b="1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FF33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3200" b="1" dirty="0">
                    <a:solidFill>
                      <a:srgbClr val="FF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Make-Set</a:t>
                </a:r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</a:t>
                </a:r>
                <a:endParaRPr lang="en-US" altLang="zh-CN" sz="32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</a:t>
                </a: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步需要时间</a:t>
                </a: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:  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0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𝐥𝐠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kumimoji="0" lang="en-US" altLang="zh-CN" sz="3200" b="1" i="1" kern="1200" cap="none" spc="0" normalizeH="0" baseline="0" noProof="0" dirty="0">
                  <a:solidFill>
                    <a:srgbClr val="FF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</a:t>
                </a: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5-8</a:t>
                </a: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步执行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zh-CN" altLang="en-US" sz="3200" b="1" kern="1200" cap="none" spc="0" normalizeH="0" baseline="0" noProof="0" dirty="0">
                    <a:solidFill>
                      <a:srgbClr val="FF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个</a:t>
                </a:r>
                <a:r>
                  <a:rPr kumimoji="0" lang="en-US" altLang="zh-CN" sz="3200" b="1" kern="1200" cap="none" spc="0" normalizeH="0" baseline="0" noProof="0" dirty="0">
                    <a:solidFill>
                      <a:srgbClr val="FF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Find-Set</a:t>
                </a:r>
                <a:r>
                  <a:rPr kumimoji="0" lang="zh-CN" altLang="en-US" sz="3200" b="1" kern="1200" cap="none" spc="0" normalizeH="0" baseline="0" noProof="0" dirty="0">
                    <a:solidFill>
                      <a:srgbClr val="FF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:r>
                  <a:rPr kumimoji="0" lang="en-US" altLang="zh-CN" sz="3200" b="1" kern="1200" cap="none" spc="0" normalizeH="0" baseline="0" noProof="0" dirty="0">
                    <a:solidFill>
                      <a:srgbClr val="FF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Union</a:t>
                </a: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操作</a:t>
                </a:r>
                <a:endParaRPr kumimoji="0" lang="zh-CN" altLang="en-US" sz="32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</a:t>
                </a: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需要时间</a:t>
                </a: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((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kumimoji="0" lang="zh-CN" altLang="en-US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𝜶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kumimoji="0" lang="en-US" altLang="zh-CN" sz="3200" b="1" i="1" kern="1200" cap="none" spc="0" normalizeH="0" baseline="0" noProof="0" dirty="0">
                  <a:solidFill>
                    <a:srgbClr val="FF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0" lang="en-US" altLang="zh-CN" sz="3200" b="1" i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（</a:t>
                </a:r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𝑮</m:t>
                    </m:r>
                  </m:oMath>
                </a14:m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连通</a:t>
                </a: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），</a:t>
                </a:r>
                <a:r>
                  <a:rPr kumimoji="0" lang="en-US" altLang="zh-CN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𝜶</m:t>
                    </m:r>
                    <m:d>
                      <m:dPr>
                        <m:ctrlP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e>
                    </m:d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0" lang="en-US" altLang="zh-CN" sz="3200" b="1" i="0" kern="1200" cap="none" spc="0" normalizeH="0" baseline="0" noProof="0" dirty="0" err="1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𝐥𝐠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0" lang="en-US" altLang="zh-CN" sz="3200" b="1" i="1" kern="1200" cap="none" spc="0" normalizeH="0" baseline="0" noProof="0" dirty="0" err="1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3200" b="1" i="1" kern="1200" cap="none" spc="0" normalizeH="0" baseline="0" noProof="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0" lang="en-US" altLang="zh-CN" sz="3200" b="1" i="0" kern="1200" cap="none" spc="0" normalizeH="0" baseline="0" noProof="0" dirty="0" err="1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𝐥𝐠</m:t>
                    </m:r>
                    <m:r>
                      <a:rPr kumimoji="0" lang="en-US" altLang="zh-CN" sz="3200" b="1" i="1" kern="1200" cap="none" spc="0" normalizeH="0" baseline="0" noProof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0" lang="en-US" altLang="zh-CN" sz="3200" b="1" i="1" kern="1200" cap="none" spc="0" normalizeH="0" baseline="0" noProof="0" dirty="0" err="1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</m:oMath>
                </a14:m>
                <a:endParaRPr kumimoji="0" lang="en-US" altLang="zh-CN" sz="3200" b="1" i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marR="0" indent="-457200" defTabSz="914400">
                  <a:lnSpc>
                    <a:spcPct val="13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32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总时间复杂性：</a:t>
                </a: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0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𝐥𝐠</m:t>
                    </m:r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0" lang="en-US" altLang="zh-CN" sz="3200" b="1" i="1" kern="1200" cap="none" spc="0" normalizeH="0" baseline="0" noProof="0" dirty="0" err="1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  <m:r>
                      <a:rPr kumimoji="0" lang="en-US" altLang="zh-CN" sz="3200" b="1" i="1" kern="1200" cap="none" spc="0" normalizeH="0" baseline="0" noProof="0" dirty="0">
                        <a:solidFill>
                          <a:srgbClr val="FF33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kumimoji="0" lang="en-US" altLang="zh-CN" sz="3200" b="1" i="1" kern="1200" cap="none" spc="0" normalizeH="0" baseline="0" noProof="0" dirty="0">
                  <a:solidFill>
                    <a:srgbClr val="FF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960" y="1340768"/>
                <a:ext cx="9721080" cy="4504695"/>
              </a:xfrm>
              <a:prstGeom prst="rect">
                <a:avLst/>
              </a:prstGeom>
              <a:blipFill rotWithShape="1">
                <a:blip r:embed="rId1"/>
                <a:stretch>
                  <a:fillRect l="-135" t="-288" r="-128" b="-276"/>
                </a:stretch>
              </a:blipFill>
              <a:ln w="25400" cap="sq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算法是否正确？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150" y="1825625"/>
            <a:ext cx="7886700" cy="2257425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每一步得到的边的集合，都是最小生成树的子集</a:t>
            </a:r>
            <a:endParaRPr lang="en-US" altLang="zh-CN" sz="2400" dirty="0">
              <a:solidFill>
                <a:srgbClr val="8064A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/>
          </p:cNvSpPr>
          <p:nvPr>
            <p:ph type="title"/>
          </p:nvPr>
        </p:nvSpPr>
        <p:spPr>
          <a:xfrm>
            <a:off x="2838450" y="206375"/>
            <a:ext cx="5349875" cy="561975"/>
          </a:xfrm>
        </p:spPr>
        <p:txBody>
          <a:bodyPr anchor="t"/>
          <a:lstStyle/>
          <a:p>
            <a:pPr eaLnBrk="1" hangingPunct="1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与动态规划方法的比较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3003" y="906513"/>
            <a:ext cx="9563025" cy="5258791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共同点：贪心算法和动态规划算法都要求问题具有优化子结构性质</a:t>
            </a:r>
            <a:endParaRPr lang="en-US" altLang="zh-CN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动态规划方法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在每一步所做的选择通常依赖于子问题的解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自底向上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方式，先解小子问题，再求解大子问题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贪心方法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在每一步先做出当前看起来最好的选择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然后再求解本次选择后产生的剩余子问题</a:t>
            </a:r>
            <a:endParaRPr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每次选择既不依赖于子问题的解，也不依赖于未来的选择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自顶向下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方式，逐步进行贪心选择，不断减少子问题规模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Title 1"/>
          <p:cNvSpPr>
            <a:spLocks noGrp="1" noChangeArrowheads="1"/>
          </p:cNvSpPr>
          <p:nvPr>
            <p:ph type="title"/>
          </p:nvPr>
        </p:nvSpPr>
        <p:spPr>
          <a:xfrm>
            <a:off x="936625" y="77788"/>
            <a:ext cx="7886700" cy="8683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2450" name="Group 45"/>
          <p:cNvGrpSpPr/>
          <p:nvPr/>
        </p:nvGrpSpPr>
        <p:grpSpPr bwMode="auto">
          <a:xfrm>
            <a:off x="1628775" y="3120280"/>
            <a:ext cx="6618288" cy="3040063"/>
            <a:chOff x="304800" y="2176236"/>
            <a:chExt cx="8793163" cy="4154221"/>
          </a:xfrm>
        </p:grpSpPr>
        <p:sp>
          <p:nvSpPr>
            <p:cNvPr id="47" name="Oval 46"/>
            <p:cNvSpPr/>
            <p:nvPr/>
          </p:nvSpPr>
          <p:spPr>
            <a:xfrm>
              <a:off x="6096602" y="2918139"/>
              <a:ext cx="56315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55291" y="2918139"/>
              <a:ext cx="563150" cy="564019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C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39288" y="2918139"/>
              <a:ext cx="56104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58274" y="4349880"/>
              <a:ext cx="56104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39288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H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67946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G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6602" y="5768606"/>
              <a:ext cx="56315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F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11620" y="4349880"/>
              <a:ext cx="563150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3945" y="4349880"/>
              <a:ext cx="56315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6183" y="3399724"/>
              <a:ext cx="1442678" cy="2451315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441" y="3200148"/>
              <a:ext cx="1278162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5386" y="3399724"/>
              <a:ext cx="1290817" cy="103258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5386" y="4829297"/>
              <a:ext cx="1290817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124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2512" y="4829297"/>
              <a:ext cx="457691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8987" y="6048447"/>
              <a:ext cx="1267615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140" y="3399724"/>
              <a:ext cx="645408" cy="950156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0329" y="3200148"/>
              <a:ext cx="125496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057" y="3399724"/>
              <a:ext cx="1284490" cy="1032589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057" y="4829297"/>
              <a:ext cx="1284490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0329" y="6048447"/>
              <a:ext cx="1267617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072" y="4829297"/>
              <a:ext cx="575805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30228" y="313723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191" y="3440942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3995" y="5282682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6577" y="433469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6678" y="4041839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276" y="5618925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7028" y="373162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677" y="558204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3431" y="5087444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303" y="5072260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5319" y="5241466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809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683" y="4091734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69436" y="2733748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831" y="3549407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6818"/>
              <a:ext cx="8569590" cy="3058721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232489" name="TextBox 85"/>
            <p:cNvSpPr txBox="1">
              <a:spLocks noChangeArrowheads="1"/>
            </p:cNvSpPr>
            <p:nvPr/>
          </p:nvSpPr>
          <p:spPr bwMode="auto">
            <a:xfrm>
              <a:off x="5779268" y="2176236"/>
              <a:ext cx="3318695" cy="50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EA53F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轻量级边</a:t>
              </a:r>
              <a:endParaRPr lang="zh-CN" altLang="en-US" dirty="0">
                <a:solidFill>
                  <a:srgbClr val="EA53F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7" name="Straight Arrow Connector 86"/>
            <p:cNvCxnSpPr>
              <a:stCxn id="56" idx="0"/>
              <a:endCxn id="54" idx="4"/>
            </p:cNvCxnSpPr>
            <p:nvPr/>
          </p:nvCxnSpPr>
          <p:spPr>
            <a:xfrm flipH="1">
              <a:off x="5714842" y="2614436"/>
              <a:ext cx="622207" cy="44253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2493" name="TextBox 42"/>
              <p:cNvSpPr txBox="1">
                <a:spLocks noChangeArrowheads="1"/>
              </p:cNvSpPr>
              <p:nvPr/>
            </p:nvSpPr>
            <p:spPr bwMode="auto">
              <a:xfrm>
                <a:off x="4194175" y="6373068"/>
                <a:ext cx="1646238" cy="368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是橙色的边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3249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4175" y="6373068"/>
                <a:ext cx="1646238" cy="368300"/>
              </a:xfrm>
              <a:prstGeom prst="rect">
                <a:avLst/>
              </a:prstGeom>
              <a:blipFill rotWithShape="1">
                <a:blip r:embed="rId1"/>
                <a:stretch>
                  <a:fillRect t="-56" r="19" b="56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itle 1"/>
              <p:cNvSpPr>
                <a:spLocks noGrp="1" noChangeArrowheads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的子集，并且存在一个割尊重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blipFill rotWithShape="1">
                <a:blip r:embed="rId2"/>
                <a:stretch>
                  <a:fillRect l="-138" t="-593" r="-129" b="-55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Title 1"/>
          <p:cNvSpPr>
            <a:spLocks noGrp="1" noChangeArrowheads="1"/>
          </p:cNvSpPr>
          <p:nvPr>
            <p:ph type="title"/>
          </p:nvPr>
        </p:nvSpPr>
        <p:spPr>
          <a:xfrm>
            <a:off x="800893" y="45296"/>
            <a:ext cx="8943975" cy="1325563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Kruskal算法的贪心选择性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474" name="Content Placeholder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39775" y="950913"/>
                <a:ext cx="7886700" cy="1228725"/>
              </a:xfrm>
              <a:solidFill>
                <a:srgbClr val="E6B9B8"/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假设当前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是最小生成树的一部分</a:t>
                </a:r>
                <a:r>
                  <a:rPr lang="en-US" altLang="zh-CN" sz="2000" dirty="0">
                    <a:solidFill>
                      <a:srgbClr val="F07B1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接下来增加的边将会合并两个树不妨记作，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3474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775" y="950913"/>
                <a:ext cx="7886700" cy="1228725"/>
              </a:xfrm>
              <a:blipFill rotWithShape="1">
                <a:blip r:embed="rId1"/>
                <a:stretch>
                  <a:fillRect t="-26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475" name="Group 83"/>
          <p:cNvGrpSpPr/>
          <p:nvPr/>
        </p:nvGrpSpPr>
        <p:grpSpPr bwMode="auto">
          <a:xfrm>
            <a:off x="2387600" y="2517775"/>
            <a:ext cx="6557963" cy="2987675"/>
            <a:chOff x="383986" y="2076930"/>
            <a:chExt cx="8413274" cy="4152729"/>
          </a:xfrm>
        </p:grpSpPr>
        <p:sp>
          <p:nvSpPr>
            <p:cNvPr id="85" name="Freeform 84"/>
            <p:cNvSpPr/>
            <p:nvPr/>
          </p:nvSpPr>
          <p:spPr>
            <a:xfrm>
              <a:off x="7613984" y="3778182"/>
              <a:ext cx="1183276" cy="1101068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114" y="2244628"/>
              <a:ext cx="1183275" cy="110107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4161" y="2976833"/>
              <a:ext cx="2901615" cy="1101812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33" y="1926872"/>
              <a:ext cx="1182711" cy="322600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2321" y="5104318"/>
              <a:ext cx="5250404" cy="1125341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90" name="Oval 89"/>
            <p:cNvSpPr/>
            <p:nvPr/>
          </p:nvSpPr>
          <p:spPr>
            <a:xfrm>
              <a:off x="6165948" y="2531480"/>
              <a:ext cx="562107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324845" y="2531480"/>
              <a:ext cx="564143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508180" y="2531480"/>
              <a:ext cx="564143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27969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508180" y="5380138"/>
              <a:ext cx="564143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337064" y="5380138"/>
              <a:ext cx="564143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6165948" y="5380138"/>
              <a:ext cx="562107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481684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305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5487" y="3012508"/>
              <a:ext cx="1443962" cy="245147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987" y="2813918"/>
              <a:ext cx="127696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590" y="3012508"/>
              <a:ext cx="1291216" cy="103266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590" y="4442353"/>
              <a:ext cx="1291216" cy="102163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002" y="3094151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326" y="4442353"/>
              <a:ext cx="458239" cy="102163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1207" y="5662576"/>
              <a:ext cx="1264741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2738" y="3012508"/>
              <a:ext cx="645608" cy="948817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2323" y="2813918"/>
              <a:ext cx="125252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611" y="3012508"/>
              <a:ext cx="1283070" cy="1032666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611" y="4442353"/>
              <a:ext cx="1283070" cy="102163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2323" y="5662576"/>
              <a:ext cx="1264741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8822" y="4442353"/>
              <a:ext cx="574327" cy="102163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10" y="2332890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0917" y="305443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4601" y="4896902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6818" y="3948085"/>
              <a:ext cx="784099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10" y="3654615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568" y="5232298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7292" y="3343490"/>
              <a:ext cx="784099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746" y="5194787"/>
              <a:ext cx="784099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864" y="4700520"/>
              <a:ext cx="784099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428" y="468507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164" y="4854978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89234" y="3094151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563" y="3705365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952" y="2346129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005" y="316255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3518" name="Rectangle 126"/>
              <p:cNvSpPr>
                <a:spLocks noChangeArrowheads="1"/>
              </p:cNvSpPr>
              <p:nvPr/>
            </p:nvSpPr>
            <p:spPr bwMode="auto">
              <a:xfrm>
                <a:off x="4678363" y="5764213"/>
                <a:ext cx="3259137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07B1A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F07B1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是当前选定的边组成的集合</a:t>
                </a:r>
                <a:endParaRPr lang="zh-CN" altLang="en-US" dirty="0">
                  <a:solidFill>
                    <a:srgbClr val="F07B1A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3518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8363" y="5764213"/>
                <a:ext cx="3259137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10" t="-86" b="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950" y="2020888"/>
                <a:ext cx="7886700" cy="914400"/>
              </a:xfr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则存在图的割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noProof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𝑇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1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, 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𝑉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 – 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𝑇</m:t>
                        </m:r>
                        <m:r>
                          <a:rPr lang="en-US" altLang="zh-CN" sz="2000" i="1" noProof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+mn-ea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，并且我们新增加的边是该割的轻量级边不妨记作</a:t>
                </a:r>
                <a:r>
                  <a:rPr lang="zh-CN" altLang="en-US" sz="2000" noProof="1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rPr>
                      <m:t>𝐶</m:t>
                    </m:r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rPr>
                      <m:t>,</m:t>
                    </m:r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+mn-ea"/>
                      </a:rPr>
                      <m:t>𝐹</m:t>
                    </m:r>
                  </m:oMath>
                </a14:m>
                <a:r>
                  <a:rPr lang="zh-CN" altLang="en-US" sz="2000" noProof="1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</a:t>
                </a:r>
                <a:endParaRPr lang="en-US" sz="2000" noProof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noProof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noProof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950" y="2020888"/>
                <a:ext cx="7886700" cy="914400"/>
              </a:xfrm>
              <a:blipFill rotWithShape="1">
                <a:blip r:embed="rId1"/>
                <a:stretch>
                  <a:fillRect t="-35" b="-101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4498" name="Group 83"/>
          <p:cNvGrpSpPr/>
          <p:nvPr/>
        </p:nvGrpSpPr>
        <p:grpSpPr bwMode="auto">
          <a:xfrm>
            <a:off x="3157538" y="3887788"/>
            <a:ext cx="6557962" cy="2987675"/>
            <a:chOff x="383986" y="2076930"/>
            <a:chExt cx="8413274" cy="4152729"/>
          </a:xfrm>
        </p:grpSpPr>
        <p:sp>
          <p:nvSpPr>
            <p:cNvPr id="85" name="Freeform 84"/>
            <p:cNvSpPr/>
            <p:nvPr/>
          </p:nvSpPr>
          <p:spPr>
            <a:xfrm>
              <a:off x="7613985" y="3778180"/>
              <a:ext cx="1183275" cy="110107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114" y="2244628"/>
              <a:ext cx="1183276" cy="1101068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4163" y="2976831"/>
              <a:ext cx="2901614" cy="110181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33" y="1926870"/>
              <a:ext cx="1182711" cy="322600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2320" y="5104318"/>
              <a:ext cx="5250405" cy="1125341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90" name="Oval 89"/>
            <p:cNvSpPr/>
            <p:nvPr/>
          </p:nvSpPr>
          <p:spPr>
            <a:xfrm>
              <a:off x="6165948" y="2531480"/>
              <a:ext cx="562107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324844" y="2531480"/>
              <a:ext cx="564144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508179" y="2531480"/>
              <a:ext cx="564144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27969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508179" y="5380136"/>
              <a:ext cx="564144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337064" y="5380136"/>
              <a:ext cx="564144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6165948" y="5380136"/>
              <a:ext cx="562107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481683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306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5486" y="3012508"/>
              <a:ext cx="1443964" cy="2451477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988" y="2813918"/>
              <a:ext cx="127696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590" y="3012508"/>
              <a:ext cx="1291217" cy="103266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590" y="4442353"/>
              <a:ext cx="1291217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001" y="3094149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326" y="4442353"/>
              <a:ext cx="458240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1208" y="5662575"/>
              <a:ext cx="1264740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2737" y="3012508"/>
              <a:ext cx="645609" cy="948817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2324" y="2813918"/>
              <a:ext cx="125252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611" y="3012508"/>
              <a:ext cx="1283070" cy="1032666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611" y="4442353"/>
              <a:ext cx="1283070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2324" y="5662575"/>
              <a:ext cx="1264740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8822" y="4442353"/>
              <a:ext cx="574327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11" y="2332890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0917" y="3054431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4601" y="4896902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6819" y="3948085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11" y="365461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568" y="5232298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7292" y="3343490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746" y="5194786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864" y="4700518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427" y="468507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163" y="4854977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89233" y="3094149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563" y="3705365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951" y="2346129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006" y="316255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4541" name="Rectangle 126"/>
              <p:cNvSpPr>
                <a:spLocks noChangeArrowheads="1"/>
              </p:cNvSpPr>
              <p:nvPr/>
            </p:nvSpPr>
            <p:spPr bwMode="auto">
              <a:xfrm>
                <a:off x="2241550" y="6151563"/>
                <a:ext cx="2297113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07B1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F07B1A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rPr>
                  <a:t>是当前已选的边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34541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1550" y="6151563"/>
                <a:ext cx="2297113" cy="368300"/>
              </a:xfrm>
              <a:prstGeom prst="rect">
                <a:avLst/>
              </a:prstGeom>
              <a:blipFill rotWithShape="1">
                <a:blip r:embed="rId2"/>
                <a:stretch>
                  <a:fillRect t="-86" r="14" b="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542" name="TextBox 47"/>
          <p:cNvSpPr txBox="1">
            <a:spLocks noChangeArrowheads="1"/>
          </p:cNvSpPr>
          <p:nvPr/>
        </p:nvSpPr>
        <p:spPr bwMode="auto">
          <a:xfrm>
            <a:off x="7351713" y="2976563"/>
            <a:ext cx="1820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244C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即将增加的新边</a:t>
            </a:r>
            <a:endParaRPr lang="zh-CN" altLang="en-US" dirty="0">
              <a:solidFill>
                <a:srgbClr val="C244C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9" name="Straight Arrow Connector 48"/>
          <p:cNvCxnSpPr>
            <a:stCxn id="50" idx="1"/>
            <a:endCxn id="92" idx="4"/>
          </p:cNvCxnSpPr>
          <p:nvPr/>
        </p:nvCxnSpPr>
        <p:spPr>
          <a:xfrm flipH="1">
            <a:off x="6888163" y="3300413"/>
            <a:ext cx="463550" cy="1531937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5292725" y="2813050"/>
            <a:ext cx="1901825" cy="316071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234545" name="Title 1"/>
          <p:cNvSpPr>
            <a:spLocks noGrp="1" noChangeArrowheads="1"/>
          </p:cNvSpPr>
          <p:nvPr>
            <p:ph type="title"/>
          </p:nvPr>
        </p:nvSpPr>
        <p:spPr>
          <a:xfrm>
            <a:off x="839788" y="86637"/>
            <a:ext cx="8943975" cy="678067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Kruskal算法的贪心选择性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546" name="Content Placeholder 2"/>
              <p:cNvSpPr>
                <a:spLocks noGrp="1" noChangeArrowheads="1"/>
              </p:cNvSpPr>
              <p:nvPr/>
            </p:nvSpPr>
            <p:spPr bwMode="auto">
              <a:xfrm>
                <a:off x="742950" y="954088"/>
                <a:ext cx="7886700" cy="1228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假设当前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07B1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是最小生成树的一部分</a:t>
                </a:r>
                <a:r>
                  <a:rPr lang="en-US" altLang="zh-CN" sz="2000" dirty="0">
                    <a:solidFill>
                      <a:srgbClr val="F07B1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接下来增加的边将会合并两个树不妨记作，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4546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950" y="954088"/>
                <a:ext cx="7886700" cy="1228725"/>
              </a:xfrm>
              <a:prstGeom prst="rect">
                <a:avLst/>
              </a:prstGeom>
              <a:blipFill rotWithShape="1">
                <a:blip r:embed="rId3"/>
                <a:stretch>
                  <a:fillRect t="-26" b="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uiExpand="1" build="p"/>
      <p:bldP spid="50" grpId="0" bldLvl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21" name="Group 83"/>
          <p:cNvGrpSpPr/>
          <p:nvPr/>
        </p:nvGrpSpPr>
        <p:grpSpPr bwMode="auto">
          <a:xfrm>
            <a:off x="3157538" y="3887788"/>
            <a:ext cx="6557962" cy="2987675"/>
            <a:chOff x="383986" y="2076930"/>
            <a:chExt cx="8413274" cy="4152729"/>
          </a:xfrm>
        </p:grpSpPr>
        <p:sp>
          <p:nvSpPr>
            <p:cNvPr id="85" name="Freeform 84"/>
            <p:cNvSpPr/>
            <p:nvPr/>
          </p:nvSpPr>
          <p:spPr>
            <a:xfrm>
              <a:off x="7613985" y="3778180"/>
              <a:ext cx="1183275" cy="110107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114" y="2244628"/>
              <a:ext cx="1183276" cy="1101068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4163" y="2976831"/>
              <a:ext cx="2901614" cy="1101810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33" y="1926870"/>
              <a:ext cx="1182711" cy="322600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2320" y="5104318"/>
              <a:ext cx="5250405" cy="1125341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90" name="Oval 89"/>
            <p:cNvSpPr/>
            <p:nvPr/>
          </p:nvSpPr>
          <p:spPr>
            <a:xfrm>
              <a:off x="6165948" y="2531480"/>
              <a:ext cx="562107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324844" y="2531480"/>
              <a:ext cx="564144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508179" y="2531480"/>
              <a:ext cx="564144" cy="5626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27969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2508179" y="5380136"/>
              <a:ext cx="564144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4337064" y="5380136"/>
              <a:ext cx="564144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6165948" y="5380136"/>
              <a:ext cx="562107" cy="56267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481683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306" y="3961325"/>
              <a:ext cx="562107" cy="56487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5486" y="3012508"/>
              <a:ext cx="1443964" cy="2451477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988" y="2813918"/>
              <a:ext cx="127696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590" y="3012508"/>
              <a:ext cx="1291217" cy="103266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590" y="4442353"/>
              <a:ext cx="1291217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001" y="3094149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326" y="4442353"/>
              <a:ext cx="458240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1208" y="5662575"/>
              <a:ext cx="1264740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2737" y="3012508"/>
              <a:ext cx="645609" cy="948817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2324" y="2813918"/>
              <a:ext cx="125252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611" y="3012508"/>
              <a:ext cx="1283070" cy="1032666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611" y="4442353"/>
              <a:ext cx="1283070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2324" y="5662575"/>
              <a:ext cx="1264740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8822" y="4442353"/>
              <a:ext cx="574327" cy="102163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11" y="2332890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0917" y="3054431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4601" y="4896902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6819" y="3948085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11" y="365461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568" y="5232298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7292" y="3343490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746" y="5194786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864" y="4700518"/>
              <a:ext cx="784098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427" y="468507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163" y="4854977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89233" y="3094149"/>
              <a:ext cx="0" cy="228598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563" y="3705365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951" y="2346129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006" y="3162553"/>
              <a:ext cx="786135" cy="6399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stCxn id="50" idx="1"/>
            <a:endCxn id="92" idx="4"/>
          </p:cNvCxnSpPr>
          <p:nvPr/>
        </p:nvCxnSpPr>
        <p:spPr>
          <a:xfrm flipH="1">
            <a:off x="6888163" y="3300413"/>
            <a:ext cx="463550" cy="1531937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5292725" y="2813050"/>
            <a:ext cx="1901825" cy="316071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817563" y="2652713"/>
                <a:ext cx="7669212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noProof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根据引理</a:t>
                </a:r>
                <a:r>
                  <a:rPr lang="en-US" altLang="zh-CN" sz="2000" noProof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𝐺</m:t>
                    </m:r>
                  </m:oMath>
                </a14:m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𝑆</m:t>
                    </m:r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∪</m:t>
                    </m:r>
                    <m:r>
                      <a:rPr lang="en-US" altLang="zh-CN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{(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𝐶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𝐹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)} </m:t>
                    </m:r>
                  </m:oMath>
                </a14:m>
                <a:endParaRPr lang="zh-CN" altLang="en-US" sz="2400" noProof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63" y="2652713"/>
                <a:ext cx="7669212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4" t="-79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2950" y="1519238"/>
                <a:ext cx="7886700" cy="98425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则存在图的割</a:t>
                </a:r>
                <a14:m>
                  <m:oMath xmlns:m="http://schemas.openxmlformats.org/officeDocument/2006/math"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{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1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𝑉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 – 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1</m:t>
                    </m:r>
                    <m:r>
                      <a:rPr 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}</m:t>
                    </m:r>
                  </m:oMath>
                </a14:m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，并且我们新增加的边是该割的轻量级边不妨记作</a:t>
                </a:r>
                <a14:m>
                  <m:oMath xmlns:m="http://schemas.openxmlformats.org/officeDocument/2006/math">
                    <m:r>
                      <a:rPr lang="zh-CN" altLang="en-US" sz="2000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（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𝐶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𝐹</m:t>
                    </m:r>
                    <m:r>
                      <a:rPr lang="zh-CN" altLang="en-US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）</m:t>
                    </m:r>
                  </m:oMath>
                </a14:m>
                <a:endParaRPr lang="en-US" sz="2000" noProof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000" noProof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950" y="1519238"/>
                <a:ext cx="7886700" cy="984250"/>
              </a:xfrm>
              <a:blipFill rotWithShape="1">
                <a:blip r:embed="rId2"/>
                <a:stretch>
                  <a:fillRect t="-32" b="-40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569" name="Content Placeholder 2"/>
              <p:cNvSpPr>
                <a:spLocks noGrp="1" noChangeArrowheads="1"/>
              </p:cNvSpPr>
              <p:nvPr/>
            </p:nvSpPr>
            <p:spPr bwMode="auto">
              <a:xfrm>
                <a:off x="742950" y="452438"/>
                <a:ext cx="7886700" cy="1228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假设当前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07B1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是最小生成树的一部分</a:t>
                </a:r>
                <a:r>
                  <a:rPr lang="en-US" altLang="zh-CN" sz="2000" dirty="0">
                    <a:solidFill>
                      <a:srgbClr val="F07B1A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接下来增加的边将会合并两个树不妨记作，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5569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950" y="452438"/>
                <a:ext cx="7886700" cy="1228725"/>
              </a:xfrm>
              <a:prstGeom prst="rect">
                <a:avLst/>
              </a:prstGeom>
              <a:blipFill rotWithShape="1">
                <a:blip r:embed="rId3"/>
                <a:stretch>
                  <a:fillRect t="-26" b="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71" name="TextBox 47"/>
          <p:cNvSpPr txBox="1">
            <a:spLocks noChangeArrowheads="1"/>
          </p:cNvSpPr>
          <p:nvPr/>
        </p:nvSpPr>
        <p:spPr bwMode="auto">
          <a:xfrm>
            <a:off x="7351713" y="3067050"/>
            <a:ext cx="1820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C244C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即将增加的新边</a:t>
            </a:r>
            <a:endParaRPr lang="zh-CN" altLang="en-US" dirty="0">
              <a:solidFill>
                <a:srgbClr val="C244C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572" name="Rectangle 126"/>
              <p:cNvSpPr>
                <a:spLocks noChangeArrowheads="1"/>
              </p:cNvSpPr>
              <p:nvPr/>
            </p:nvSpPr>
            <p:spPr bwMode="auto">
              <a:xfrm>
                <a:off x="2241550" y="6151563"/>
                <a:ext cx="2297113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07B1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F07B1A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宋体" panose="02010600030101010101" pitchFamily="2" charset="-122"/>
                  </a:rPr>
                  <a:t>是当前已选的边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35572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1550" y="6151563"/>
                <a:ext cx="2297113" cy="368300"/>
              </a:xfrm>
              <a:prstGeom prst="rect">
                <a:avLst/>
              </a:prstGeom>
              <a:blipFill rotWithShape="1">
                <a:blip r:embed="rId4"/>
                <a:stretch>
                  <a:fillRect t="-86" r="14" b="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itle 1"/>
          <p:cNvSpPr>
            <a:spLocks noGrp="1" noChangeArrowheads="1"/>
          </p:cNvSpPr>
          <p:nvPr>
            <p:ph type="title"/>
          </p:nvPr>
        </p:nvSpPr>
        <p:spPr>
          <a:xfrm>
            <a:off x="820737" y="-28674"/>
            <a:ext cx="8943975" cy="6493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Kruskal算法的贪心选择性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Title 1"/>
          <p:cNvSpPr>
            <a:spLocks noGrp="1" noChangeArrowheads="1"/>
          </p:cNvSpPr>
          <p:nvPr>
            <p:ph type="title"/>
          </p:nvPr>
        </p:nvSpPr>
        <p:spPr>
          <a:xfrm>
            <a:off x="854075" y="0"/>
            <a:ext cx="7886700" cy="1325563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归纳法</a:t>
            </a:r>
            <a:endParaRPr lang="zh-CN" altLang="en-US" sz="4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6546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165225" y="1208088"/>
            <a:ext cx="7886700" cy="522605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基本情况：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增加第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条边时，边集为空，显然是最小生成树的一部分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归纳步骤：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如果增加第t条边之后，得到的边集是最小生成树的一部分，那么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再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增加一条边，依然是最小生成树的一部分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。(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前面已证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结论: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每一步得到的边集都是最小生成树的一部分，当所有点都包含之后，得到的边集就是最小生成树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3" y="263525"/>
            <a:ext cx="99377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3" y="3192463"/>
            <a:ext cx="65881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5572125" y="479425"/>
            <a:ext cx="2495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的证明完全一样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Title 1"/>
          <p:cNvSpPr>
            <a:spLocks noGrp="1" noChangeArrowheads="1"/>
          </p:cNvSpPr>
          <p:nvPr>
            <p:ph type="title"/>
          </p:nvPr>
        </p:nvSpPr>
        <p:spPr>
          <a:xfrm>
            <a:off x="650875" y="163513"/>
            <a:ext cx="9258300" cy="1143000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 vs Kruskal</a:t>
            </a:r>
            <a:b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不同点）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150" y="1825625"/>
            <a:ext cx="8158163" cy="2683495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8064A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逐步增加单一树的规模得到最小生成树</a:t>
            </a:r>
            <a:endParaRPr lang="en-US" altLang="zh-CN" sz="2400" dirty="0">
              <a:solidFill>
                <a:srgbClr val="8064A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8064A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从森林中合并小树，得到大树最终得到最小生成树</a:t>
            </a:r>
            <a:endParaRPr lang="en-US" altLang="en-US" sz="2400" dirty="0">
              <a:solidFill>
                <a:srgbClr val="8064A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763" y="1468438"/>
            <a:ext cx="8061325" cy="2054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都是通过贪心思想得到最小生成树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优化子结构都是通过图的割得到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都是通过选择割的轻量级边扩展边集</a:t>
            </a:r>
            <a:endParaRPr lang="en-US" altLang="zh-CN" sz="2000" dirty="0">
              <a:solidFill>
                <a:srgbClr val="8064A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38594" name="Group 45"/>
          <p:cNvGrpSpPr/>
          <p:nvPr/>
        </p:nvGrpSpPr>
        <p:grpSpPr bwMode="auto">
          <a:xfrm>
            <a:off x="1884363" y="3390900"/>
            <a:ext cx="6769100" cy="3051175"/>
            <a:chOff x="304800" y="2160617"/>
            <a:chExt cx="8993113" cy="4169840"/>
          </a:xfrm>
        </p:grpSpPr>
        <p:sp>
          <p:nvSpPr>
            <p:cNvPr id="47" name="Oval 46"/>
            <p:cNvSpPr/>
            <p:nvPr/>
          </p:nvSpPr>
          <p:spPr>
            <a:xfrm>
              <a:off x="6096331" y="2919953"/>
              <a:ext cx="563123" cy="56190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55104" y="2919953"/>
              <a:ext cx="563125" cy="561909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C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39188" y="2919953"/>
              <a:ext cx="561015" cy="56190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58251" y="4349675"/>
              <a:ext cx="561015" cy="5619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39188" y="5768549"/>
              <a:ext cx="561015" cy="5619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H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67759" y="5768549"/>
              <a:ext cx="563125" cy="5619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G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6331" y="5768549"/>
              <a:ext cx="563123" cy="5619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F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73" y="4349675"/>
              <a:ext cx="563125" cy="5619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3594" y="4349675"/>
              <a:ext cx="563123" cy="5619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735974" y="3399420"/>
              <a:ext cx="1442610" cy="245157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18229" y="3199823"/>
              <a:ext cx="1278102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6577201" y="3399420"/>
              <a:ext cx="1288647" cy="103269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6577201" y="4829141"/>
              <a:ext cx="1288647" cy="102185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376838" y="3481863"/>
              <a:ext cx="0" cy="22866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92343" y="4829141"/>
              <a:ext cx="457671" cy="102185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830884" y="6048418"/>
              <a:ext cx="1265447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91981" y="3399420"/>
              <a:ext cx="645378" cy="950255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00203" y="3199823"/>
              <a:ext cx="125490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237013" y="3399420"/>
              <a:ext cx="1284428" cy="1032697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237013" y="4829141"/>
              <a:ext cx="1284428" cy="102185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000203" y="6048418"/>
              <a:ext cx="1267556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17948" y="4829141"/>
              <a:ext cx="575779" cy="102185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30010" y="3136906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0871" y="3442811"/>
              <a:ext cx="786686" cy="6269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5778" y="5284743"/>
              <a:ext cx="784577" cy="6269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6293" y="4334488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6445" y="4041602"/>
              <a:ext cx="786686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045" y="5618851"/>
              <a:ext cx="786686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851" y="3731358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527" y="5581969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3292" y="5087316"/>
              <a:ext cx="786686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123" y="5072129"/>
              <a:ext cx="78668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5266" y="5241352"/>
              <a:ext cx="786686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719695" y="3481863"/>
              <a:ext cx="0" cy="228668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567" y="4091500"/>
              <a:ext cx="78668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1401" y="2733373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775" y="3549117"/>
              <a:ext cx="784577" cy="629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8590"/>
              <a:ext cx="8569187" cy="3056870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238633" name="TextBox 85"/>
            <p:cNvSpPr txBox="1">
              <a:spLocks noChangeArrowheads="1"/>
            </p:cNvSpPr>
            <p:nvPr/>
          </p:nvSpPr>
          <p:spPr bwMode="auto">
            <a:xfrm>
              <a:off x="5979218" y="2160617"/>
              <a:ext cx="3318695" cy="503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EA53F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轻量级边</a:t>
              </a:r>
              <a:endParaRPr lang="zh-CN" altLang="en-US" dirty="0">
                <a:solidFill>
                  <a:srgbClr val="EA53F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4587" y="2614050"/>
              <a:ext cx="622179" cy="444753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8635" name="Title 1"/>
          <p:cNvSpPr>
            <a:spLocks noGrp="1" noChangeArrowheads="1"/>
          </p:cNvSpPr>
          <p:nvPr>
            <p:ph type="title"/>
          </p:nvPr>
        </p:nvSpPr>
        <p:spPr>
          <a:xfrm>
            <a:off x="650875" y="163513"/>
            <a:ext cx="9258300" cy="1143000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 vs Kruskal</a:t>
            </a:r>
            <a:b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相同点）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88" y="1313680"/>
            <a:ext cx="8061325" cy="2054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算法属于 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避圈法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1975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年，我国管梅谷教授提出了破圈法，“见圈破圈”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8635" name="Title 1"/>
          <p:cNvSpPr>
            <a:spLocks noGrp="1" noChangeArrowheads="1"/>
          </p:cNvSpPr>
          <p:nvPr>
            <p:ph type="title"/>
          </p:nvPr>
        </p:nvSpPr>
        <p:spPr>
          <a:xfrm>
            <a:off x="650875" y="1635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破圈法（管梅谷算法）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Content Placeholder 2"/>
          <p:cNvSpPr txBox="1"/>
          <p:nvPr/>
        </p:nvSpPr>
        <p:spPr>
          <a:xfrm>
            <a:off x="505204" y="2780928"/>
            <a:ext cx="9001000" cy="27633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算法思想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先从图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任取一个圈，并从圈中去掉一条权最大的边。若在同一圈中有几条都是权最大边，则任选其中一边去掉。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在余下的子圈中，重复上述步骤，直至没有圈但仍然连通止。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35" name="Title 1"/>
          <p:cNvSpPr>
            <a:spLocks noGrp="1" noChangeArrowheads="1"/>
          </p:cNvSpPr>
          <p:nvPr>
            <p:ph type="title"/>
          </p:nvPr>
        </p:nvSpPr>
        <p:spPr>
          <a:xfrm>
            <a:off x="650875" y="1635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破圈法（管梅谷算法）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17340" y="9255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02940" y="16494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1017340" y="20304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1931740" y="16494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483940" y="27924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1550740" y="2792413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137990" y="14208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407740" y="1268413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83940" y="1192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1322140" y="1268413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671390" y="11922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483940" y="1878013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12540" y="16906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1398340" y="1954213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1447553" y="17303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331540" y="2030413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207840" y="1325563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55340" y="2300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H="1">
            <a:off x="788740" y="2411413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696665" y="2300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864940" y="3021013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1017340" y="26400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1779340" y="2030413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1915865" y="23002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1322140" y="2411413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360240" y="22590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3" name="Oval 4"/>
          <p:cNvSpPr>
            <a:spLocks noChangeArrowheads="1"/>
          </p:cNvSpPr>
          <p:nvPr/>
        </p:nvSpPr>
        <p:spPr bwMode="auto">
          <a:xfrm>
            <a:off x="4928220" y="9285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4013820" y="16524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5" name="Oval 6"/>
          <p:cNvSpPr>
            <a:spLocks noChangeArrowheads="1"/>
          </p:cNvSpPr>
          <p:nvPr/>
        </p:nvSpPr>
        <p:spPr bwMode="auto">
          <a:xfrm>
            <a:off x="4928220" y="20334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6" name="Oval 7"/>
          <p:cNvSpPr>
            <a:spLocks noChangeArrowheads="1"/>
          </p:cNvSpPr>
          <p:nvPr/>
        </p:nvSpPr>
        <p:spPr bwMode="auto">
          <a:xfrm>
            <a:off x="5842620" y="16524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7" name="Oval 8"/>
          <p:cNvSpPr>
            <a:spLocks noChangeArrowheads="1"/>
          </p:cNvSpPr>
          <p:nvPr/>
        </p:nvSpPr>
        <p:spPr bwMode="auto">
          <a:xfrm>
            <a:off x="4394820" y="27954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8" name="Oval 9"/>
          <p:cNvSpPr>
            <a:spLocks noChangeArrowheads="1"/>
          </p:cNvSpPr>
          <p:nvPr/>
        </p:nvSpPr>
        <p:spPr bwMode="auto">
          <a:xfrm>
            <a:off x="5461620" y="2795498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5048870" y="142389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 flipH="1">
            <a:off x="4318620" y="127149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Text Box 12"/>
          <p:cNvSpPr txBox="1">
            <a:spLocks noChangeArrowheads="1"/>
          </p:cNvSpPr>
          <p:nvPr/>
        </p:nvSpPr>
        <p:spPr bwMode="auto">
          <a:xfrm>
            <a:off x="4394820" y="119529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>
            <a:off x="5233020" y="1271498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Text Box 14"/>
          <p:cNvSpPr txBox="1">
            <a:spLocks noChangeArrowheads="1"/>
          </p:cNvSpPr>
          <p:nvPr/>
        </p:nvSpPr>
        <p:spPr bwMode="auto">
          <a:xfrm>
            <a:off x="5582270" y="119529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74" name="Line 15"/>
          <p:cNvSpPr>
            <a:spLocks noChangeShapeType="1"/>
          </p:cNvSpPr>
          <p:nvPr/>
        </p:nvSpPr>
        <p:spPr bwMode="auto">
          <a:xfrm>
            <a:off x="4394820" y="1881098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" name="Text Box 16"/>
          <p:cNvSpPr txBox="1">
            <a:spLocks noChangeArrowheads="1"/>
          </p:cNvSpPr>
          <p:nvPr/>
        </p:nvSpPr>
        <p:spPr bwMode="auto">
          <a:xfrm>
            <a:off x="4623420" y="169377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76" name="Line 17"/>
          <p:cNvSpPr>
            <a:spLocks noChangeShapeType="1"/>
          </p:cNvSpPr>
          <p:nvPr/>
        </p:nvSpPr>
        <p:spPr bwMode="auto">
          <a:xfrm flipV="1">
            <a:off x="5309220" y="1957298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Text Box 18"/>
          <p:cNvSpPr txBox="1">
            <a:spLocks noChangeArrowheads="1"/>
          </p:cNvSpPr>
          <p:nvPr/>
        </p:nvSpPr>
        <p:spPr bwMode="auto">
          <a:xfrm>
            <a:off x="5358433" y="173346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78" name="Line 19"/>
          <p:cNvSpPr>
            <a:spLocks noChangeShapeType="1"/>
          </p:cNvSpPr>
          <p:nvPr/>
        </p:nvSpPr>
        <p:spPr bwMode="auto">
          <a:xfrm>
            <a:off x="4242420" y="2033498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20"/>
          <p:cNvSpPr>
            <a:spLocks noChangeShapeType="1"/>
          </p:cNvSpPr>
          <p:nvPr/>
        </p:nvSpPr>
        <p:spPr bwMode="auto">
          <a:xfrm>
            <a:off x="5118720" y="1328648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Text Box 21"/>
          <p:cNvSpPr txBox="1">
            <a:spLocks noChangeArrowheads="1"/>
          </p:cNvSpPr>
          <p:nvPr/>
        </p:nvSpPr>
        <p:spPr bwMode="auto">
          <a:xfrm>
            <a:off x="4166220" y="230337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81" name="Line 22"/>
          <p:cNvSpPr>
            <a:spLocks noChangeShapeType="1"/>
          </p:cNvSpPr>
          <p:nvPr/>
        </p:nvSpPr>
        <p:spPr bwMode="auto">
          <a:xfrm flipH="1">
            <a:off x="4699620" y="2414498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Text Box 23"/>
          <p:cNvSpPr txBox="1">
            <a:spLocks noChangeArrowheads="1"/>
          </p:cNvSpPr>
          <p:nvPr/>
        </p:nvSpPr>
        <p:spPr bwMode="auto">
          <a:xfrm>
            <a:off x="4607545" y="230337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85" name="Line 26"/>
          <p:cNvSpPr>
            <a:spLocks noChangeShapeType="1"/>
          </p:cNvSpPr>
          <p:nvPr/>
        </p:nvSpPr>
        <p:spPr bwMode="auto">
          <a:xfrm flipH="1">
            <a:off x="5690220" y="2033498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Text Box 27"/>
          <p:cNvSpPr txBox="1">
            <a:spLocks noChangeArrowheads="1"/>
          </p:cNvSpPr>
          <p:nvPr/>
        </p:nvSpPr>
        <p:spPr bwMode="auto">
          <a:xfrm>
            <a:off x="5826745" y="230337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87" name="Line 28"/>
          <p:cNvSpPr>
            <a:spLocks noChangeShapeType="1"/>
          </p:cNvSpPr>
          <p:nvPr/>
        </p:nvSpPr>
        <p:spPr bwMode="auto">
          <a:xfrm>
            <a:off x="5233020" y="2414498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Text Box 29"/>
          <p:cNvSpPr txBox="1">
            <a:spLocks noChangeArrowheads="1"/>
          </p:cNvSpPr>
          <p:nvPr/>
        </p:nvSpPr>
        <p:spPr bwMode="auto">
          <a:xfrm>
            <a:off x="5271120" y="226209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89" name="Oval 4"/>
          <p:cNvSpPr>
            <a:spLocks noChangeArrowheads="1"/>
          </p:cNvSpPr>
          <p:nvPr/>
        </p:nvSpPr>
        <p:spPr bwMode="auto">
          <a:xfrm>
            <a:off x="8816652" y="9650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90" name="Oval 5"/>
          <p:cNvSpPr>
            <a:spLocks noChangeArrowheads="1"/>
          </p:cNvSpPr>
          <p:nvPr/>
        </p:nvSpPr>
        <p:spPr bwMode="auto">
          <a:xfrm>
            <a:off x="7902252" y="16889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1" name="Oval 6"/>
          <p:cNvSpPr>
            <a:spLocks noChangeArrowheads="1"/>
          </p:cNvSpPr>
          <p:nvPr/>
        </p:nvSpPr>
        <p:spPr bwMode="auto">
          <a:xfrm>
            <a:off x="8816652" y="20699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2" name="Oval 7"/>
          <p:cNvSpPr>
            <a:spLocks noChangeArrowheads="1"/>
          </p:cNvSpPr>
          <p:nvPr/>
        </p:nvSpPr>
        <p:spPr bwMode="auto">
          <a:xfrm>
            <a:off x="9731052" y="16889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3" name="Oval 8"/>
          <p:cNvSpPr>
            <a:spLocks noChangeArrowheads="1"/>
          </p:cNvSpPr>
          <p:nvPr/>
        </p:nvSpPr>
        <p:spPr bwMode="auto">
          <a:xfrm>
            <a:off x="8283252" y="28319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4" name="Oval 9"/>
          <p:cNvSpPr>
            <a:spLocks noChangeArrowheads="1"/>
          </p:cNvSpPr>
          <p:nvPr/>
        </p:nvSpPr>
        <p:spPr bwMode="auto">
          <a:xfrm>
            <a:off x="9350052" y="283197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5" name="Text Box 10"/>
          <p:cNvSpPr txBox="1">
            <a:spLocks noChangeArrowheads="1"/>
          </p:cNvSpPr>
          <p:nvPr/>
        </p:nvSpPr>
        <p:spPr bwMode="auto">
          <a:xfrm>
            <a:off x="8937302" y="14603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6" name="Line 11"/>
          <p:cNvSpPr>
            <a:spLocks noChangeShapeType="1"/>
          </p:cNvSpPr>
          <p:nvPr/>
        </p:nvSpPr>
        <p:spPr bwMode="auto">
          <a:xfrm flipH="1">
            <a:off x="8207052" y="130797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Text Box 12"/>
          <p:cNvSpPr txBox="1">
            <a:spLocks noChangeArrowheads="1"/>
          </p:cNvSpPr>
          <p:nvPr/>
        </p:nvSpPr>
        <p:spPr bwMode="auto">
          <a:xfrm>
            <a:off x="8283252" y="12317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98" name="Line 13"/>
          <p:cNvSpPr>
            <a:spLocks noChangeShapeType="1"/>
          </p:cNvSpPr>
          <p:nvPr/>
        </p:nvSpPr>
        <p:spPr bwMode="auto">
          <a:xfrm>
            <a:off x="9121452" y="1307976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Text Box 14"/>
          <p:cNvSpPr txBox="1">
            <a:spLocks noChangeArrowheads="1"/>
          </p:cNvSpPr>
          <p:nvPr/>
        </p:nvSpPr>
        <p:spPr bwMode="auto">
          <a:xfrm>
            <a:off x="9470702" y="12317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00" name="Line 15"/>
          <p:cNvSpPr>
            <a:spLocks noChangeShapeType="1"/>
          </p:cNvSpPr>
          <p:nvPr/>
        </p:nvSpPr>
        <p:spPr bwMode="auto">
          <a:xfrm>
            <a:off x="8283252" y="1917576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Text Box 16"/>
          <p:cNvSpPr txBox="1">
            <a:spLocks noChangeArrowheads="1"/>
          </p:cNvSpPr>
          <p:nvPr/>
        </p:nvSpPr>
        <p:spPr bwMode="auto">
          <a:xfrm>
            <a:off x="8511852" y="173025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02" name="Line 17"/>
          <p:cNvSpPr>
            <a:spLocks noChangeShapeType="1"/>
          </p:cNvSpPr>
          <p:nvPr/>
        </p:nvSpPr>
        <p:spPr bwMode="auto">
          <a:xfrm flipV="1">
            <a:off x="9197652" y="1993776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Text Box 18"/>
          <p:cNvSpPr txBox="1">
            <a:spLocks noChangeArrowheads="1"/>
          </p:cNvSpPr>
          <p:nvPr/>
        </p:nvSpPr>
        <p:spPr bwMode="auto">
          <a:xfrm>
            <a:off x="9246865" y="176993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04" name="Line 19"/>
          <p:cNvSpPr>
            <a:spLocks noChangeShapeType="1"/>
          </p:cNvSpPr>
          <p:nvPr/>
        </p:nvSpPr>
        <p:spPr bwMode="auto">
          <a:xfrm>
            <a:off x="8130852" y="2069976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" name="Line 20"/>
          <p:cNvSpPr>
            <a:spLocks noChangeShapeType="1"/>
          </p:cNvSpPr>
          <p:nvPr/>
        </p:nvSpPr>
        <p:spPr bwMode="auto">
          <a:xfrm>
            <a:off x="9007152" y="1365126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Text Box 21"/>
          <p:cNvSpPr txBox="1">
            <a:spLocks noChangeArrowheads="1"/>
          </p:cNvSpPr>
          <p:nvPr/>
        </p:nvSpPr>
        <p:spPr bwMode="auto">
          <a:xfrm>
            <a:off x="8054652" y="233985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09" name="Line 26"/>
          <p:cNvSpPr>
            <a:spLocks noChangeShapeType="1"/>
          </p:cNvSpPr>
          <p:nvPr/>
        </p:nvSpPr>
        <p:spPr bwMode="auto">
          <a:xfrm flipH="1">
            <a:off x="9578652" y="2069976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" name="Text Box 27"/>
          <p:cNvSpPr txBox="1">
            <a:spLocks noChangeArrowheads="1"/>
          </p:cNvSpPr>
          <p:nvPr/>
        </p:nvSpPr>
        <p:spPr bwMode="auto">
          <a:xfrm>
            <a:off x="9715177" y="233985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11" name="Line 28"/>
          <p:cNvSpPr>
            <a:spLocks noChangeShapeType="1"/>
          </p:cNvSpPr>
          <p:nvPr/>
        </p:nvSpPr>
        <p:spPr bwMode="auto">
          <a:xfrm>
            <a:off x="9121452" y="2450976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" name="Text Box 29"/>
          <p:cNvSpPr txBox="1">
            <a:spLocks noChangeArrowheads="1"/>
          </p:cNvSpPr>
          <p:nvPr/>
        </p:nvSpPr>
        <p:spPr bwMode="auto">
          <a:xfrm>
            <a:off x="9159552" y="22985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37" name="Oval 4"/>
          <p:cNvSpPr>
            <a:spLocks noChangeArrowheads="1"/>
          </p:cNvSpPr>
          <p:nvPr/>
        </p:nvSpPr>
        <p:spPr bwMode="auto">
          <a:xfrm>
            <a:off x="8888660" y="44214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138" name="Oval 5"/>
          <p:cNvSpPr>
            <a:spLocks noChangeArrowheads="1"/>
          </p:cNvSpPr>
          <p:nvPr/>
        </p:nvSpPr>
        <p:spPr bwMode="auto">
          <a:xfrm>
            <a:off x="7974260" y="51453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39" name="Oval 6"/>
          <p:cNvSpPr>
            <a:spLocks noChangeArrowheads="1"/>
          </p:cNvSpPr>
          <p:nvPr/>
        </p:nvSpPr>
        <p:spPr bwMode="auto">
          <a:xfrm>
            <a:off x="8888660" y="55263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0" name="Oval 7"/>
          <p:cNvSpPr>
            <a:spLocks noChangeArrowheads="1"/>
          </p:cNvSpPr>
          <p:nvPr/>
        </p:nvSpPr>
        <p:spPr bwMode="auto">
          <a:xfrm>
            <a:off x="9803060" y="51453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1" name="Oval 8"/>
          <p:cNvSpPr>
            <a:spLocks noChangeArrowheads="1"/>
          </p:cNvSpPr>
          <p:nvPr/>
        </p:nvSpPr>
        <p:spPr bwMode="auto">
          <a:xfrm>
            <a:off x="8355260" y="62883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2" name="Oval 9"/>
          <p:cNvSpPr>
            <a:spLocks noChangeArrowheads="1"/>
          </p:cNvSpPr>
          <p:nvPr/>
        </p:nvSpPr>
        <p:spPr bwMode="auto">
          <a:xfrm>
            <a:off x="9422060" y="6288360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3" name="Text Box 10"/>
          <p:cNvSpPr txBox="1">
            <a:spLocks noChangeArrowheads="1"/>
          </p:cNvSpPr>
          <p:nvPr/>
        </p:nvSpPr>
        <p:spPr bwMode="auto">
          <a:xfrm>
            <a:off x="9009310" y="49167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6" name="Line 13"/>
          <p:cNvSpPr>
            <a:spLocks noChangeShapeType="1"/>
          </p:cNvSpPr>
          <p:nvPr/>
        </p:nvSpPr>
        <p:spPr bwMode="auto">
          <a:xfrm>
            <a:off x="9193460" y="476436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" name="Text Box 14"/>
          <p:cNvSpPr txBox="1">
            <a:spLocks noChangeArrowheads="1"/>
          </p:cNvSpPr>
          <p:nvPr/>
        </p:nvSpPr>
        <p:spPr bwMode="auto">
          <a:xfrm>
            <a:off x="9542710" y="46881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48" name="Line 15"/>
          <p:cNvSpPr>
            <a:spLocks noChangeShapeType="1"/>
          </p:cNvSpPr>
          <p:nvPr/>
        </p:nvSpPr>
        <p:spPr bwMode="auto">
          <a:xfrm>
            <a:off x="8355260" y="537396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9" name="Text Box 16"/>
          <p:cNvSpPr txBox="1">
            <a:spLocks noChangeArrowheads="1"/>
          </p:cNvSpPr>
          <p:nvPr/>
        </p:nvSpPr>
        <p:spPr bwMode="auto">
          <a:xfrm>
            <a:off x="8583860" y="518663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50" name="Line 17"/>
          <p:cNvSpPr>
            <a:spLocks noChangeShapeType="1"/>
          </p:cNvSpPr>
          <p:nvPr/>
        </p:nvSpPr>
        <p:spPr bwMode="auto">
          <a:xfrm flipV="1">
            <a:off x="9269660" y="545016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" name="Text Box 18"/>
          <p:cNvSpPr txBox="1">
            <a:spLocks noChangeArrowheads="1"/>
          </p:cNvSpPr>
          <p:nvPr/>
        </p:nvSpPr>
        <p:spPr bwMode="auto">
          <a:xfrm>
            <a:off x="9318873" y="522632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52" name="Line 19"/>
          <p:cNvSpPr>
            <a:spLocks noChangeShapeType="1"/>
          </p:cNvSpPr>
          <p:nvPr/>
        </p:nvSpPr>
        <p:spPr bwMode="auto">
          <a:xfrm>
            <a:off x="8202860" y="5526360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" name="Line 20"/>
          <p:cNvSpPr>
            <a:spLocks noChangeShapeType="1"/>
          </p:cNvSpPr>
          <p:nvPr/>
        </p:nvSpPr>
        <p:spPr bwMode="auto">
          <a:xfrm>
            <a:off x="9079160" y="4821510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" name="Text Box 21"/>
          <p:cNvSpPr txBox="1">
            <a:spLocks noChangeArrowheads="1"/>
          </p:cNvSpPr>
          <p:nvPr/>
        </p:nvSpPr>
        <p:spPr bwMode="auto">
          <a:xfrm>
            <a:off x="8126660" y="579623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55" name="Line 26"/>
          <p:cNvSpPr>
            <a:spLocks noChangeShapeType="1"/>
          </p:cNvSpPr>
          <p:nvPr/>
        </p:nvSpPr>
        <p:spPr bwMode="auto">
          <a:xfrm flipH="1">
            <a:off x="9650660" y="5526360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" name="Text Box 27"/>
          <p:cNvSpPr txBox="1">
            <a:spLocks noChangeArrowheads="1"/>
          </p:cNvSpPr>
          <p:nvPr/>
        </p:nvSpPr>
        <p:spPr bwMode="auto">
          <a:xfrm>
            <a:off x="9787185" y="579623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57" name="Line 28"/>
          <p:cNvSpPr>
            <a:spLocks noChangeShapeType="1"/>
          </p:cNvSpPr>
          <p:nvPr/>
        </p:nvSpPr>
        <p:spPr bwMode="auto">
          <a:xfrm>
            <a:off x="9193460" y="590736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" name="Text Box 29"/>
          <p:cNvSpPr txBox="1">
            <a:spLocks noChangeArrowheads="1"/>
          </p:cNvSpPr>
          <p:nvPr/>
        </p:nvSpPr>
        <p:spPr bwMode="auto">
          <a:xfrm>
            <a:off x="9231560" y="57549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59" name="Oval 4"/>
          <p:cNvSpPr>
            <a:spLocks noChangeArrowheads="1"/>
          </p:cNvSpPr>
          <p:nvPr/>
        </p:nvSpPr>
        <p:spPr bwMode="auto">
          <a:xfrm>
            <a:off x="4864346" y="42054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160" name="Oval 5"/>
          <p:cNvSpPr>
            <a:spLocks noChangeArrowheads="1"/>
          </p:cNvSpPr>
          <p:nvPr/>
        </p:nvSpPr>
        <p:spPr bwMode="auto">
          <a:xfrm>
            <a:off x="3949946" y="4929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61" name="Oval 6"/>
          <p:cNvSpPr>
            <a:spLocks noChangeArrowheads="1"/>
          </p:cNvSpPr>
          <p:nvPr/>
        </p:nvSpPr>
        <p:spPr bwMode="auto">
          <a:xfrm>
            <a:off x="4864346" y="5310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62" name="Oval 7"/>
          <p:cNvSpPr>
            <a:spLocks noChangeArrowheads="1"/>
          </p:cNvSpPr>
          <p:nvPr/>
        </p:nvSpPr>
        <p:spPr bwMode="auto">
          <a:xfrm>
            <a:off x="5778746" y="4929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4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163" name="Oval 8"/>
          <p:cNvSpPr>
            <a:spLocks noChangeArrowheads="1"/>
          </p:cNvSpPr>
          <p:nvPr/>
        </p:nvSpPr>
        <p:spPr bwMode="auto">
          <a:xfrm>
            <a:off x="4330946" y="6072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64" name="Oval 9"/>
          <p:cNvSpPr>
            <a:spLocks noChangeArrowheads="1"/>
          </p:cNvSpPr>
          <p:nvPr/>
        </p:nvSpPr>
        <p:spPr bwMode="auto">
          <a:xfrm>
            <a:off x="5397746" y="6072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6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165" name="Text Box 10"/>
          <p:cNvSpPr txBox="1">
            <a:spLocks noChangeArrowheads="1"/>
          </p:cNvSpPr>
          <p:nvPr/>
        </p:nvSpPr>
        <p:spPr bwMode="auto">
          <a:xfrm>
            <a:off x="4984996" y="470073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68" name="Line 15"/>
          <p:cNvSpPr>
            <a:spLocks noChangeShapeType="1"/>
          </p:cNvSpPr>
          <p:nvPr/>
        </p:nvSpPr>
        <p:spPr bwMode="auto">
          <a:xfrm>
            <a:off x="4330946" y="5157936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9" name="Text Box 16"/>
          <p:cNvSpPr txBox="1">
            <a:spLocks noChangeArrowheads="1"/>
          </p:cNvSpPr>
          <p:nvPr/>
        </p:nvSpPr>
        <p:spPr bwMode="auto">
          <a:xfrm>
            <a:off x="4559546" y="49706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70" name="Line 17"/>
          <p:cNvSpPr>
            <a:spLocks noChangeShapeType="1"/>
          </p:cNvSpPr>
          <p:nvPr/>
        </p:nvSpPr>
        <p:spPr bwMode="auto">
          <a:xfrm flipV="1">
            <a:off x="5245346" y="5234136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" name="Text Box 18"/>
          <p:cNvSpPr txBox="1">
            <a:spLocks noChangeArrowheads="1"/>
          </p:cNvSpPr>
          <p:nvPr/>
        </p:nvSpPr>
        <p:spPr bwMode="auto">
          <a:xfrm>
            <a:off x="5294559" y="501029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72" name="Line 19"/>
          <p:cNvSpPr>
            <a:spLocks noChangeShapeType="1"/>
          </p:cNvSpPr>
          <p:nvPr/>
        </p:nvSpPr>
        <p:spPr bwMode="auto">
          <a:xfrm>
            <a:off x="4178546" y="5310336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3" name="Line 20"/>
          <p:cNvSpPr>
            <a:spLocks noChangeShapeType="1"/>
          </p:cNvSpPr>
          <p:nvPr/>
        </p:nvSpPr>
        <p:spPr bwMode="auto">
          <a:xfrm>
            <a:off x="5054846" y="4605486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" name="Text Box 21"/>
          <p:cNvSpPr txBox="1">
            <a:spLocks noChangeArrowheads="1"/>
          </p:cNvSpPr>
          <p:nvPr/>
        </p:nvSpPr>
        <p:spPr bwMode="auto">
          <a:xfrm>
            <a:off x="4102346" y="55802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75" name="Line 26"/>
          <p:cNvSpPr>
            <a:spLocks noChangeShapeType="1"/>
          </p:cNvSpPr>
          <p:nvPr/>
        </p:nvSpPr>
        <p:spPr bwMode="auto">
          <a:xfrm flipH="1">
            <a:off x="5626346" y="5310336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6" name="Text Box 27"/>
          <p:cNvSpPr txBox="1">
            <a:spLocks noChangeArrowheads="1"/>
          </p:cNvSpPr>
          <p:nvPr/>
        </p:nvSpPr>
        <p:spPr bwMode="auto">
          <a:xfrm>
            <a:off x="5762871" y="55802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77" name="Line 28"/>
          <p:cNvSpPr>
            <a:spLocks noChangeShapeType="1"/>
          </p:cNvSpPr>
          <p:nvPr/>
        </p:nvSpPr>
        <p:spPr bwMode="auto">
          <a:xfrm>
            <a:off x="5169146" y="5691336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8" name="Text Box 29"/>
          <p:cNvSpPr txBox="1">
            <a:spLocks noChangeArrowheads="1"/>
          </p:cNvSpPr>
          <p:nvPr/>
        </p:nvSpPr>
        <p:spPr bwMode="auto">
          <a:xfrm>
            <a:off x="5207246" y="553893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97" name="Oval 4"/>
          <p:cNvSpPr>
            <a:spLocks noChangeArrowheads="1"/>
          </p:cNvSpPr>
          <p:nvPr/>
        </p:nvSpPr>
        <p:spPr bwMode="auto">
          <a:xfrm>
            <a:off x="1083418" y="42054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accent2"/>
                </a:solidFill>
              </a:rPr>
              <a:t>1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sp>
        <p:nvSpPr>
          <p:cNvPr id="198" name="Oval 5"/>
          <p:cNvSpPr>
            <a:spLocks noChangeArrowheads="1"/>
          </p:cNvSpPr>
          <p:nvPr/>
        </p:nvSpPr>
        <p:spPr bwMode="auto">
          <a:xfrm>
            <a:off x="169018" y="4929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199" name="Oval 6"/>
          <p:cNvSpPr>
            <a:spLocks noChangeArrowheads="1"/>
          </p:cNvSpPr>
          <p:nvPr/>
        </p:nvSpPr>
        <p:spPr bwMode="auto">
          <a:xfrm>
            <a:off x="1083418" y="5310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0" name="Oval 7"/>
          <p:cNvSpPr>
            <a:spLocks noChangeArrowheads="1"/>
          </p:cNvSpPr>
          <p:nvPr/>
        </p:nvSpPr>
        <p:spPr bwMode="auto">
          <a:xfrm>
            <a:off x="1997818" y="4929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1" name="Oval 8"/>
          <p:cNvSpPr>
            <a:spLocks noChangeArrowheads="1"/>
          </p:cNvSpPr>
          <p:nvPr/>
        </p:nvSpPr>
        <p:spPr bwMode="auto">
          <a:xfrm>
            <a:off x="550018" y="6072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2" name="Oval 9"/>
          <p:cNvSpPr>
            <a:spLocks noChangeArrowheads="1"/>
          </p:cNvSpPr>
          <p:nvPr/>
        </p:nvSpPr>
        <p:spPr bwMode="auto">
          <a:xfrm>
            <a:off x="1616818" y="6072336"/>
            <a:ext cx="381000" cy="3810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6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3" name="Text Box 10"/>
          <p:cNvSpPr txBox="1">
            <a:spLocks noChangeArrowheads="1"/>
          </p:cNvSpPr>
          <p:nvPr/>
        </p:nvSpPr>
        <p:spPr bwMode="auto">
          <a:xfrm>
            <a:off x="1204068" y="470073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1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4" name="Line 15"/>
          <p:cNvSpPr>
            <a:spLocks noChangeShapeType="1"/>
          </p:cNvSpPr>
          <p:nvPr/>
        </p:nvSpPr>
        <p:spPr bwMode="auto">
          <a:xfrm>
            <a:off x="550018" y="5157936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" name="Text Box 16"/>
          <p:cNvSpPr txBox="1">
            <a:spLocks noChangeArrowheads="1"/>
          </p:cNvSpPr>
          <p:nvPr/>
        </p:nvSpPr>
        <p:spPr bwMode="auto">
          <a:xfrm>
            <a:off x="778618" y="49706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5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08" name="Line 19"/>
          <p:cNvSpPr>
            <a:spLocks noChangeShapeType="1"/>
          </p:cNvSpPr>
          <p:nvPr/>
        </p:nvSpPr>
        <p:spPr bwMode="auto">
          <a:xfrm>
            <a:off x="397618" y="5310336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9" name="Line 20"/>
          <p:cNvSpPr>
            <a:spLocks noChangeShapeType="1"/>
          </p:cNvSpPr>
          <p:nvPr/>
        </p:nvSpPr>
        <p:spPr bwMode="auto">
          <a:xfrm>
            <a:off x="1273918" y="4605486"/>
            <a:ext cx="0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0" name="Text Box 21"/>
          <p:cNvSpPr txBox="1">
            <a:spLocks noChangeArrowheads="1"/>
          </p:cNvSpPr>
          <p:nvPr/>
        </p:nvSpPr>
        <p:spPr bwMode="auto">
          <a:xfrm>
            <a:off x="321418" y="55802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3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11" name="Line 26"/>
          <p:cNvSpPr>
            <a:spLocks noChangeShapeType="1"/>
          </p:cNvSpPr>
          <p:nvPr/>
        </p:nvSpPr>
        <p:spPr bwMode="auto">
          <a:xfrm flipH="1">
            <a:off x="1845418" y="5310336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2" name="Text Box 27"/>
          <p:cNvSpPr txBox="1">
            <a:spLocks noChangeArrowheads="1"/>
          </p:cNvSpPr>
          <p:nvPr/>
        </p:nvSpPr>
        <p:spPr bwMode="auto">
          <a:xfrm>
            <a:off x="1981943" y="55802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2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13" name="Line 28"/>
          <p:cNvSpPr>
            <a:spLocks noChangeShapeType="1"/>
          </p:cNvSpPr>
          <p:nvPr/>
        </p:nvSpPr>
        <p:spPr bwMode="auto">
          <a:xfrm>
            <a:off x="1388218" y="5691336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" name="Text Box 29"/>
          <p:cNvSpPr txBox="1">
            <a:spLocks noChangeArrowheads="1"/>
          </p:cNvSpPr>
          <p:nvPr/>
        </p:nvSpPr>
        <p:spPr bwMode="auto">
          <a:xfrm>
            <a:off x="1426318" y="553893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4</a:t>
            </a:r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215" name="AutoShape 51"/>
          <p:cNvSpPr>
            <a:spLocks noChangeArrowheads="1"/>
          </p:cNvSpPr>
          <p:nvPr/>
        </p:nvSpPr>
        <p:spPr bwMode="auto">
          <a:xfrm>
            <a:off x="2726634" y="1741363"/>
            <a:ext cx="863600" cy="504825"/>
          </a:xfrm>
          <a:prstGeom prst="rightArrow">
            <a:avLst>
              <a:gd name="adj1" fmla="val 50000"/>
              <a:gd name="adj2" fmla="val 42759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216" name="AutoShape 51"/>
          <p:cNvSpPr>
            <a:spLocks noChangeArrowheads="1"/>
          </p:cNvSpPr>
          <p:nvPr/>
        </p:nvSpPr>
        <p:spPr bwMode="auto">
          <a:xfrm>
            <a:off x="6721152" y="1625600"/>
            <a:ext cx="863600" cy="504825"/>
          </a:xfrm>
          <a:prstGeom prst="rightArrow">
            <a:avLst>
              <a:gd name="adj1" fmla="val 50000"/>
              <a:gd name="adj2" fmla="val 42759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217" name="AutoShape 51"/>
          <p:cNvSpPr>
            <a:spLocks noChangeArrowheads="1"/>
          </p:cNvSpPr>
          <p:nvPr/>
        </p:nvSpPr>
        <p:spPr bwMode="auto">
          <a:xfrm rot="5400000">
            <a:off x="8689651" y="3544764"/>
            <a:ext cx="863600" cy="504825"/>
          </a:xfrm>
          <a:prstGeom prst="rightArrow">
            <a:avLst>
              <a:gd name="adj1" fmla="val 50000"/>
              <a:gd name="adj2" fmla="val 42759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218" name="AutoShape 51"/>
          <p:cNvSpPr>
            <a:spLocks noChangeArrowheads="1"/>
          </p:cNvSpPr>
          <p:nvPr/>
        </p:nvSpPr>
        <p:spPr bwMode="auto">
          <a:xfrm flipH="1">
            <a:off x="6716960" y="5083447"/>
            <a:ext cx="863600" cy="504825"/>
          </a:xfrm>
          <a:prstGeom prst="rightArrow">
            <a:avLst>
              <a:gd name="adj1" fmla="val 50000"/>
              <a:gd name="adj2" fmla="val 42759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  <p:sp>
        <p:nvSpPr>
          <p:cNvPr id="219" name="AutoShape 51"/>
          <p:cNvSpPr>
            <a:spLocks noChangeArrowheads="1"/>
          </p:cNvSpPr>
          <p:nvPr/>
        </p:nvSpPr>
        <p:spPr bwMode="auto">
          <a:xfrm flipH="1">
            <a:off x="2724396" y="5059635"/>
            <a:ext cx="863600" cy="504825"/>
          </a:xfrm>
          <a:prstGeom prst="rightArrow">
            <a:avLst>
              <a:gd name="adj1" fmla="val 50000"/>
              <a:gd name="adj2" fmla="val 42759"/>
            </a:avLst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5" grpId="0"/>
      <p:bldP spid="76" grpId="0" animBg="1"/>
      <p:bldP spid="77" grpId="0"/>
      <p:bldP spid="78" grpId="0" animBg="1"/>
      <p:bldP spid="79" grpId="0" animBg="1"/>
      <p:bldP spid="80" grpId="0"/>
      <p:bldP spid="81" grpId="0" animBg="1"/>
      <p:bldP spid="82" grpId="0"/>
      <p:bldP spid="85" grpId="0" animBg="1"/>
      <p:bldP spid="86" grpId="0"/>
      <p:bldP spid="87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/>
      <p:bldP spid="96" grpId="0" animBg="1"/>
      <p:bldP spid="97" grpId="0"/>
      <p:bldP spid="98" grpId="0" animBg="1"/>
      <p:bldP spid="99" grpId="0"/>
      <p:bldP spid="100" grpId="0" animBg="1"/>
      <p:bldP spid="101" grpId="0"/>
      <p:bldP spid="102" grpId="0" animBg="1"/>
      <p:bldP spid="103" grpId="0"/>
      <p:bldP spid="104" grpId="0" animBg="1"/>
      <p:bldP spid="105" grpId="0" animBg="1"/>
      <p:bldP spid="106" grpId="0"/>
      <p:bldP spid="109" grpId="0" animBg="1"/>
      <p:bldP spid="110" grpId="0"/>
      <p:bldP spid="111" grpId="0" animBg="1"/>
      <p:bldP spid="112" grpId="0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/>
      <p:bldP spid="168" grpId="0" animBg="1"/>
      <p:bldP spid="169" grpId="0"/>
      <p:bldP spid="170" grpId="0" animBg="1"/>
      <p:bldP spid="171" grpId="0"/>
      <p:bldP spid="172" grpId="0" animBg="1"/>
      <p:bldP spid="173" grpId="0" animBg="1"/>
      <p:bldP spid="174" grpId="0"/>
      <p:bldP spid="175" grpId="0" animBg="1"/>
      <p:bldP spid="176" grpId="0"/>
      <p:bldP spid="177" grpId="0" animBg="1"/>
      <p:bldP spid="178" grpId="0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/>
      <p:bldP spid="204" grpId="0" animBg="1"/>
      <p:bldP spid="205" grpId="0"/>
      <p:bldP spid="208" grpId="0" animBg="1"/>
      <p:bldP spid="209" grpId="0" animBg="1"/>
      <p:bldP spid="210" grpId="0"/>
      <p:bldP spid="211" grpId="0" animBg="1"/>
      <p:bldP spid="212" grpId="0"/>
      <p:bldP spid="213" grpId="0" animBg="1"/>
      <p:bldP spid="214" grpId="0"/>
      <p:bldP spid="215" grpId="0" animBg="1"/>
      <p:bldP spid="216" grpId="0" animBg="1"/>
      <p:bldP spid="217" grpId="0" animBg="1"/>
      <p:bldP spid="218" grpId="0" animBg="1"/>
      <p:bldP spid="2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35" name="Title 1"/>
          <p:cNvSpPr>
            <a:spLocks noGrp="1" noChangeArrowheads="1"/>
          </p:cNvSpPr>
          <p:nvPr>
            <p:ph type="title"/>
          </p:nvPr>
        </p:nvSpPr>
        <p:spPr>
          <a:xfrm>
            <a:off x="650875" y="1635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破圈法（管梅谷算法）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940" y="836713"/>
            <a:ext cx="6264696" cy="2952328"/>
            <a:chOff x="102940" y="836712"/>
            <a:chExt cx="7588254" cy="3609977"/>
          </a:xfrm>
        </p:grpSpPr>
        <p:sp>
          <p:nvSpPr>
            <p:cNvPr id="181" name="Oval 3"/>
            <p:cNvSpPr/>
            <p:nvPr/>
          </p:nvSpPr>
          <p:spPr>
            <a:xfrm>
              <a:off x="5440118" y="1035151"/>
              <a:ext cx="563563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2" name="Oval 4"/>
            <p:cNvSpPr/>
            <p:nvPr/>
          </p:nvSpPr>
          <p:spPr>
            <a:xfrm>
              <a:off x="3600205" y="1035151"/>
              <a:ext cx="561975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3" name="Oval 5"/>
            <p:cNvSpPr/>
            <p:nvPr/>
          </p:nvSpPr>
          <p:spPr>
            <a:xfrm>
              <a:off x="1782516" y="1035151"/>
              <a:ext cx="563563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4" name="Oval 6"/>
            <p:cNvSpPr/>
            <p:nvPr/>
          </p:nvSpPr>
          <p:spPr>
            <a:xfrm>
              <a:off x="102940" y="2465488"/>
              <a:ext cx="561975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5" name="Oval 7"/>
            <p:cNvSpPr/>
            <p:nvPr/>
          </p:nvSpPr>
          <p:spPr>
            <a:xfrm>
              <a:off x="1782516" y="3884714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6" name="Oval 8"/>
            <p:cNvSpPr/>
            <p:nvPr/>
          </p:nvSpPr>
          <p:spPr>
            <a:xfrm>
              <a:off x="3611317" y="3884714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7" name="Oval 9"/>
            <p:cNvSpPr/>
            <p:nvPr/>
          </p:nvSpPr>
          <p:spPr>
            <a:xfrm>
              <a:off x="5440118" y="3884714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8" name="Oval 10"/>
            <p:cNvSpPr/>
            <p:nvPr/>
          </p:nvSpPr>
          <p:spPr>
            <a:xfrm>
              <a:off x="2755654" y="2465488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189" name="Oval 11"/>
            <p:cNvSpPr/>
            <p:nvPr/>
          </p:nvSpPr>
          <p:spPr>
            <a:xfrm>
              <a:off x="7129219" y="2465488"/>
              <a:ext cx="561975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190" name="Straight Connector 12"/>
            <p:cNvCxnSpPr>
              <a:stCxn id="186" idx="5"/>
              <a:endCxn id="191" idx="1"/>
            </p:cNvCxnSpPr>
            <p:nvPr/>
          </p:nvCxnSpPr>
          <p:spPr>
            <a:xfrm>
              <a:off x="4079630" y="1516162"/>
              <a:ext cx="1443037" cy="24495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3"/>
            <p:cNvCxnSpPr>
              <a:stCxn id="186" idx="6"/>
              <a:endCxn id="185" idx="2"/>
            </p:cNvCxnSpPr>
            <p:nvPr/>
          </p:nvCxnSpPr>
          <p:spPr>
            <a:xfrm>
              <a:off x="4162180" y="1316138"/>
              <a:ext cx="127793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4"/>
            <p:cNvCxnSpPr>
              <a:endCxn id="185" idx="5"/>
            </p:cNvCxnSpPr>
            <p:nvPr/>
          </p:nvCxnSpPr>
          <p:spPr>
            <a:xfrm flipH="1" flipV="1">
              <a:off x="5921131" y="1516162"/>
              <a:ext cx="1290638" cy="103187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5"/>
            <p:cNvCxnSpPr>
              <a:stCxn id="193" idx="3"/>
              <a:endCxn id="191" idx="7"/>
            </p:cNvCxnSpPr>
            <p:nvPr/>
          </p:nvCxnSpPr>
          <p:spPr>
            <a:xfrm flipH="1">
              <a:off x="5921131" y="2946501"/>
              <a:ext cx="1290638" cy="101917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6"/>
            <p:cNvCxnSpPr>
              <a:stCxn id="185" idx="4"/>
              <a:endCxn id="191" idx="0"/>
            </p:cNvCxnSpPr>
            <p:nvPr/>
          </p:nvCxnSpPr>
          <p:spPr>
            <a:xfrm>
              <a:off x="5722693" y="1598713"/>
              <a:ext cx="0" cy="228600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7"/>
            <p:cNvCxnSpPr>
              <a:stCxn id="192" idx="5"/>
              <a:endCxn id="190" idx="1"/>
            </p:cNvCxnSpPr>
            <p:nvPr/>
          </p:nvCxnSpPr>
          <p:spPr>
            <a:xfrm>
              <a:off x="3236667" y="2946501"/>
              <a:ext cx="457200" cy="101917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8"/>
            <p:cNvCxnSpPr>
              <a:stCxn id="190" idx="6"/>
              <a:endCxn id="191" idx="2"/>
            </p:cNvCxnSpPr>
            <p:nvPr/>
          </p:nvCxnSpPr>
          <p:spPr>
            <a:xfrm>
              <a:off x="4174879" y="4165702"/>
              <a:ext cx="126523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19"/>
            <p:cNvCxnSpPr>
              <a:stCxn id="192" idx="0"/>
              <a:endCxn id="186" idx="3"/>
            </p:cNvCxnSpPr>
            <p:nvPr/>
          </p:nvCxnSpPr>
          <p:spPr>
            <a:xfrm flipV="1">
              <a:off x="3036642" y="1516162"/>
              <a:ext cx="646113" cy="94932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"/>
            <p:cNvCxnSpPr>
              <a:stCxn id="187" idx="6"/>
              <a:endCxn id="186" idx="2"/>
            </p:cNvCxnSpPr>
            <p:nvPr/>
          </p:nvCxnSpPr>
          <p:spPr>
            <a:xfrm>
              <a:off x="2346078" y="1316138"/>
              <a:ext cx="1254126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"/>
            <p:cNvCxnSpPr>
              <a:stCxn id="188" idx="7"/>
              <a:endCxn id="187" idx="3"/>
            </p:cNvCxnSpPr>
            <p:nvPr/>
          </p:nvCxnSpPr>
          <p:spPr>
            <a:xfrm flipV="1">
              <a:off x="582365" y="1516162"/>
              <a:ext cx="1282701" cy="103187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"/>
            <p:cNvCxnSpPr>
              <a:stCxn id="188" idx="5"/>
              <a:endCxn id="189" idx="1"/>
            </p:cNvCxnSpPr>
            <p:nvPr/>
          </p:nvCxnSpPr>
          <p:spPr>
            <a:xfrm>
              <a:off x="582365" y="2946501"/>
              <a:ext cx="1282701" cy="101917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3"/>
            <p:cNvCxnSpPr>
              <a:stCxn id="190" idx="2"/>
              <a:endCxn id="189" idx="6"/>
            </p:cNvCxnSpPr>
            <p:nvPr/>
          </p:nvCxnSpPr>
          <p:spPr>
            <a:xfrm flipH="1">
              <a:off x="2346078" y="4165702"/>
              <a:ext cx="1265237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4"/>
            <p:cNvCxnSpPr>
              <a:stCxn id="192" idx="3"/>
              <a:endCxn id="189" idx="7"/>
            </p:cNvCxnSpPr>
            <p:nvPr/>
          </p:nvCxnSpPr>
          <p:spPr>
            <a:xfrm flipH="1">
              <a:off x="2263529" y="2946501"/>
              <a:ext cx="574675" cy="1019176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5"/>
            <p:cNvSpPr txBox="1"/>
            <p:nvPr/>
          </p:nvSpPr>
          <p:spPr>
            <a:xfrm>
              <a:off x="4632080" y="836712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25" name="TextBox 26"/>
            <p:cNvSpPr txBox="1"/>
            <p:nvPr/>
          </p:nvSpPr>
          <p:spPr>
            <a:xfrm>
              <a:off x="6495806" y="1557438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26" name="TextBox 27"/>
            <p:cNvSpPr txBox="1"/>
            <p:nvPr/>
          </p:nvSpPr>
          <p:spPr>
            <a:xfrm>
              <a:off x="6589469" y="3400527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27" name="TextBox 28"/>
            <p:cNvSpPr txBox="1"/>
            <p:nvPr/>
          </p:nvSpPr>
          <p:spPr>
            <a:xfrm>
              <a:off x="5709993" y="2451201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28" name="TextBox 29"/>
            <p:cNvSpPr txBox="1"/>
            <p:nvPr/>
          </p:nvSpPr>
          <p:spPr>
            <a:xfrm>
              <a:off x="4632080" y="2157513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29" name="TextBox 30"/>
            <p:cNvSpPr txBox="1"/>
            <p:nvPr/>
          </p:nvSpPr>
          <p:spPr>
            <a:xfrm>
              <a:off x="4584455" y="3735489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0" name="TextBox 31"/>
            <p:cNvSpPr txBox="1"/>
            <p:nvPr/>
          </p:nvSpPr>
          <p:spPr>
            <a:xfrm>
              <a:off x="3400180" y="1847951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1" name="TextBox 32"/>
            <p:cNvSpPr txBox="1"/>
            <p:nvPr/>
          </p:nvSpPr>
          <p:spPr>
            <a:xfrm>
              <a:off x="2814391" y="3697389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2" name="TextBox 33"/>
            <p:cNvSpPr txBox="1"/>
            <p:nvPr/>
          </p:nvSpPr>
          <p:spPr>
            <a:xfrm>
              <a:off x="2598490" y="3203677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3" name="TextBox 34"/>
            <p:cNvSpPr txBox="1"/>
            <p:nvPr/>
          </p:nvSpPr>
          <p:spPr>
            <a:xfrm>
              <a:off x="3465266" y="3187802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4" name="TextBox 35"/>
            <p:cNvSpPr txBox="1"/>
            <p:nvPr/>
          </p:nvSpPr>
          <p:spPr>
            <a:xfrm>
              <a:off x="780803" y="3357663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235" name="Straight Connector 36"/>
            <p:cNvCxnSpPr>
              <a:stCxn id="189" idx="0"/>
              <a:endCxn id="187" idx="4"/>
            </p:cNvCxnSpPr>
            <p:nvPr/>
          </p:nvCxnSpPr>
          <p:spPr>
            <a:xfrm flipV="1">
              <a:off x="2065091" y="1598713"/>
              <a:ext cx="0" cy="228600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TextBox 37"/>
            <p:cNvSpPr txBox="1"/>
            <p:nvPr/>
          </p:nvSpPr>
          <p:spPr>
            <a:xfrm>
              <a:off x="2080966" y="2208313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7" name="TextBox 38"/>
            <p:cNvSpPr txBox="1"/>
            <p:nvPr/>
          </p:nvSpPr>
          <p:spPr>
            <a:xfrm>
              <a:off x="2714379" y="849413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38" name="TextBox 39"/>
            <p:cNvSpPr txBox="1"/>
            <p:nvPr/>
          </p:nvSpPr>
          <p:spPr>
            <a:xfrm>
              <a:off x="828428" y="1665387"/>
              <a:ext cx="78422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91372" y="4051297"/>
            <a:ext cx="6034814" cy="2685234"/>
            <a:chOff x="2437936" y="3126556"/>
            <a:chExt cx="7588250" cy="3609975"/>
          </a:xfrm>
        </p:grpSpPr>
        <p:sp>
          <p:nvSpPr>
            <p:cNvPr id="276" name="Oval 3"/>
            <p:cNvSpPr/>
            <p:nvPr/>
          </p:nvSpPr>
          <p:spPr>
            <a:xfrm>
              <a:off x="7775111" y="3324994"/>
              <a:ext cx="563563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77" name="Oval 4"/>
            <p:cNvSpPr/>
            <p:nvPr/>
          </p:nvSpPr>
          <p:spPr>
            <a:xfrm>
              <a:off x="5935199" y="3324994"/>
              <a:ext cx="561975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C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78" name="Oval 5"/>
            <p:cNvSpPr/>
            <p:nvPr/>
          </p:nvSpPr>
          <p:spPr>
            <a:xfrm>
              <a:off x="4117511" y="3324994"/>
              <a:ext cx="563563" cy="56356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79" name="Oval 6"/>
            <p:cNvSpPr/>
            <p:nvPr/>
          </p:nvSpPr>
          <p:spPr>
            <a:xfrm>
              <a:off x="2437936" y="4755331"/>
              <a:ext cx="561975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80" name="Oval 7"/>
            <p:cNvSpPr/>
            <p:nvPr/>
          </p:nvSpPr>
          <p:spPr>
            <a:xfrm>
              <a:off x="4117511" y="6174556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H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81" name="Oval 8"/>
            <p:cNvSpPr/>
            <p:nvPr/>
          </p:nvSpPr>
          <p:spPr>
            <a:xfrm>
              <a:off x="5946311" y="6174556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G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82" name="Oval 9"/>
            <p:cNvSpPr/>
            <p:nvPr/>
          </p:nvSpPr>
          <p:spPr>
            <a:xfrm>
              <a:off x="7775111" y="6174556"/>
              <a:ext cx="563563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F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83" name="Oval 10"/>
            <p:cNvSpPr/>
            <p:nvPr/>
          </p:nvSpPr>
          <p:spPr>
            <a:xfrm>
              <a:off x="5090649" y="4755331"/>
              <a:ext cx="563562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I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284" name="Oval 11"/>
            <p:cNvSpPr/>
            <p:nvPr/>
          </p:nvSpPr>
          <p:spPr>
            <a:xfrm>
              <a:off x="9464211" y="4755331"/>
              <a:ext cx="561975" cy="5619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285" name="Straight Connector 12"/>
            <p:cNvCxnSpPr>
              <a:stCxn id="281" idx="5"/>
              <a:endCxn id="286" idx="1"/>
            </p:cNvCxnSpPr>
            <p:nvPr/>
          </p:nvCxnSpPr>
          <p:spPr>
            <a:xfrm>
              <a:off x="6414624" y="3806006"/>
              <a:ext cx="1443037" cy="2449513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13"/>
            <p:cNvCxnSpPr>
              <a:stCxn id="281" idx="6"/>
              <a:endCxn id="280" idx="2"/>
            </p:cNvCxnSpPr>
            <p:nvPr/>
          </p:nvCxnSpPr>
          <p:spPr>
            <a:xfrm>
              <a:off x="6497174" y="3605981"/>
              <a:ext cx="1277937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14"/>
            <p:cNvCxnSpPr>
              <a:endCxn id="280" idx="5"/>
            </p:cNvCxnSpPr>
            <p:nvPr/>
          </p:nvCxnSpPr>
          <p:spPr>
            <a:xfrm flipH="1" flipV="1">
              <a:off x="8256124" y="3806006"/>
              <a:ext cx="1290637" cy="1031875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18"/>
            <p:cNvCxnSpPr>
              <a:stCxn id="285" idx="6"/>
              <a:endCxn id="286" idx="2"/>
            </p:cNvCxnSpPr>
            <p:nvPr/>
          </p:nvCxnSpPr>
          <p:spPr>
            <a:xfrm>
              <a:off x="6509874" y="6455544"/>
              <a:ext cx="1265237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19"/>
            <p:cNvCxnSpPr>
              <a:stCxn id="287" idx="0"/>
              <a:endCxn id="281" idx="3"/>
            </p:cNvCxnSpPr>
            <p:nvPr/>
          </p:nvCxnSpPr>
          <p:spPr>
            <a:xfrm flipV="1">
              <a:off x="5371636" y="3806006"/>
              <a:ext cx="646113" cy="949325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0"/>
            <p:cNvCxnSpPr>
              <a:stCxn id="282" idx="6"/>
              <a:endCxn id="281" idx="2"/>
            </p:cNvCxnSpPr>
            <p:nvPr/>
          </p:nvCxnSpPr>
          <p:spPr>
            <a:xfrm>
              <a:off x="4681074" y="3605981"/>
              <a:ext cx="1254125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1"/>
            <p:cNvCxnSpPr>
              <a:stCxn id="283" idx="7"/>
              <a:endCxn id="282" idx="3"/>
            </p:cNvCxnSpPr>
            <p:nvPr/>
          </p:nvCxnSpPr>
          <p:spPr>
            <a:xfrm flipV="1">
              <a:off x="2917361" y="3806006"/>
              <a:ext cx="1282700" cy="1031875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3"/>
            <p:cNvCxnSpPr>
              <a:stCxn id="285" idx="2"/>
              <a:endCxn id="284" idx="6"/>
            </p:cNvCxnSpPr>
            <p:nvPr/>
          </p:nvCxnSpPr>
          <p:spPr>
            <a:xfrm flipH="1">
              <a:off x="4681074" y="6455544"/>
              <a:ext cx="1265237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xtBox 25"/>
            <p:cNvSpPr txBox="1"/>
            <p:nvPr/>
          </p:nvSpPr>
          <p:spPr>
            <a:xfrm>
              <a:off x="6967074" y="3126556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299" name="TextBox 26"/>
            <p:cNvSpPr txBox="1"/>
            <p:nvPr/>
          </p:nvSpPr>
          <p:spPr>
            <a:xfrm>
              <a:off x="8830799" y="3847281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02" name="TextBox 29"/>
            <p:cNvSpPr txBox="1"/>
            <p:nvPr/>
          </p:nvSpPr>
          <p:spPr>
            <a:xfrm>
              <a:off x="6967074" y="4447356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03" name="TextBox 30"/>
            <p:cNvSpPr txBox="1"/>
            <p:nvPr/>
          </p:nvSpPr>
          <p:spPr>
            <a:xfrm>
              <a:off x="6919449" y="6025331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04" name="TextBox 31"/>
            <p:cNvSpPr txBox="1"/>
            <p:nvPr/>
          </p:nvSpPr>
          <p:spPr>
            <a:xfrm>
              <a:off x="5735174" y="4137794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05" name="TextBox 32"/>
            <p:cNvSpPr txBox="1"/>
            <p:nvPr/>
          </p:nvSpPr>
          <p:spPr>
            <a:xfrm>
              <a:off x="5149386" y="5987231"/>
              <a:ext cx="78581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11" name="TextBox 38"/>
            <p:cNvSpPr txBox="1"/>
            <p:nvPr/>
          </p:nvSpPr>
          <p:spPr>
            <a:xfrm>
              <a:off x="5049374" y="3139256"/>
              <a:ext cx="785812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312" name="TextBox 39"/>
            <p:cNvSpPr txBox="1"/>
            <p:nvPr/>
          </p:nvSpPr>
          <p:spPr>
            <a:xfrm>
              <a:off x="3163424" y="3955231"/>
              <a:ext cx="784225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751012" y="2060848"/>
            <a:ext cx="9145016" cy="2159942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marL="702310"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证明算法所求解的问题具有优化子结构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02310" algn="just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证明算法所求解的问题具有贪心选择性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02310" eaLnBrk="1" hangingPunct="1">
              <a:lnSpc>
                <a:spcPct val="150000"/>
              </a:lnSpc>
              <a:defRPr/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证明算法确实按照贪心选择性进行局部优化选择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4146" name="Rectangle 4"/>
          <p:cNvSpPr/>
          <p:nvPr/>
        </p:nvSpPr>
        <p:spPr>
          <a:xfrm>
            <a:off x="2432843" y="404664"/>
            <a:ext cx="5999163" cy="561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贪心算法正确性证明方法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044" y="1988840"/>
            <a:ext cx="8280920" cy="3096617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贪心法的基本原理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 </a:t>
            </a:r>
            <a:r>
              <a:rPr lang="zh-CN" altLang="zh-CN" sz="4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任务安排问题</a:t>
            </a:r>
            <a:endParaRPr lang="zh-CN" altLang="zh-CN" sz="42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8.3 </a:t>
            </a:r>
            <a:r>
              <a:rPr lang="zh-CN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哈夫曼编码问题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（自学）</a:t>
            </a:r>
            <a:endParaRPr lang="en-US" altLang="zh-CN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8.4 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最小生成树（自学）</a:t>
            </a:r>
            <a:endParaRPr lang="zh-CN" altLang="en-US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959225" y="2614613"/>
            <a:ext cx="2125663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机器学习概率论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99000" y="3429000"/>
            <a:ext cx="1943100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程序语言设计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49938" y="4732338"/>
            <a:ext cx="1889125" cy="604837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软件工程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432800" y="2019300"/>
            <a:ext cx="1179513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电工学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0500" y="4732338"/>
            <a:ext cx="1181100" cy="604837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离散数学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62388" y="5329238"/>
            <a:ext cx="1671637" cy="604837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数理统计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94500" y="3101975"/>
            <a:ext cx="2646363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汇编语言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57238" y="5653088"/>
            <a:ext cx="1806575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高等数学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152775" y="4410075"/>
            <a:ext cx="2184400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概率论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57738" y="1755775"/>
            <a:ext cx="2184400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人工智能导论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258050" y="1117600"/>
            <a:ext cx="2182813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计算机导论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437438" y="3917950"/>
            <a:ext cx="2184400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计算机组成原理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96925" y="2138363"/>
            <a:ext cx="1549400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</a:rPr>
              <a:t>操作系统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157413" y="2968625"/>
            <a:ext cx="1549400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算法设计与分析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999413" y="4978400"/>
            <a:ext cx="1574800" cy="606425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大学英语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3125" y="3708400"/>
            <a:ext cx="1574800" cy="60483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大学物理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24613" y="5732463"/>
            <a:ext cx="1574800" cy="604837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0B6E38"/>
              </a:gs>
            </a:gsLst>
            <a:lin ang="5400000" scaled="0"/>
          </a:gradFill>
          <a:ln w="3175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noProof="1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运筹学</a:t>
            </a:r>
            <a:endParaRPr lang="zh-CN" altLang="en-US" noProof="1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57238" y="6511925"/>
            <a:ext cx="8816975" cy="0"/>
          </a:xfrm>
          <a:prstGeom prst="straightConnector1">
            <a:avLst/>
          </a:prstGeom>
          <a:ln w="28575">
            <a:solidFill>
              <a:srgbClr val="0033CC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71" name="TextBox 32"/>
          <p:cNvSpPr txBox="1">
            <a:spLocks noChangeArrowheads="1"/>
          </p:cNvSpPr>
          <p:nvPr/>
        </p:nvSpPr>
        <p:spPr bwMode="auto">
          <a:xfrm>
            <a:off x="8661400" y="6475413"/>
            <a:ext cx="1019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time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92752" y="2988470"/>
            <a:ext cx="7145945" cy="13176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40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400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每门课都有上课时间，下课时间，有一间教室</a:t>
            </a:r>
            <a:r>
              <a:rPr lang="en-US" altLang="zh-CN" sz="2400" noProof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H408</a:t>
            </a:r>
            <a:r>
              <a:rPr lang="zh-CN" altLang="en-US" sz="2400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，目的是给</a:t>
            </a:r>
            <a:r>
              <a:rPr lang="en-US" altLang="zh-CN" sz="2400" noProof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H408</a:t>
            </a:r>
            <a:r>
              <a:rPr lang="zh-CN" altLang="en-US" sz="2400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排课，使得它可以承载最多的课程，该如何选择课程？</a:t>
            </a:r>
            <a:r>
              <a:rPr lang="en-US" sz="2400" noProof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en-US" sz="240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sz="90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sz="3200" noProof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87525" y="342555"/>
            <a:ext cx="6211888" cy="708025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问题描述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3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/>
          </p:cNvSpPr>
          <p:nvPr>
            <p:ph type="title"/>
          </p:nvPr>
        </p:nvSpPr>
        <p:spPr>
          <a:xfrm>
            <a:off x="4135438" y="258763"/>
            <a:ext cx="2828925" cy="633412"/>
          </a:xfrm>
        </p:spPr>
        <p:txBody>
          <a:bodyPr anchor="t"/>
          <a:lstStyle/>
          <a:p>
            <a:pPr eaLnBrk="1" hangingPunct="1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问题的定义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6324" name="Text Box 4"/>
              <p:cNvSpPr txBox="1">
                <a:spLocks noChangeArrowheads="1"/>
              </p:cNvSpPr>
              <p:nvPr/>
            </p:nvSpPr>
            <p:spPr bwMode="auto">
              <a:xfrm>
                <a:off x="750888" y="1092200"/>
                <a:ext cx="9290050" cy="3554563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  <a:effectLst/>
            </p:spPr>
            <p:txBody>
              <a:bodyPr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活动</a:t>
                </a:r>
                <a:endParaRPr kumimoji="1" lang="zh-CN" altLang="en-US" sz="28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个活动的集合，各个活动使用同一个资源，资源在同一时间只能为一个活动使用。</a:t>
                </a:r>
                <a:endParaRPr kumimoji="1"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每个活动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有起始时间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终止时间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2400" b="1" dirty="0" err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0000CC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kumimoji="1" lang="en-US" altLang="zh-CN" sz="2400" b="1" i="1" baseline="-300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just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相容活动</a:t>
                </a:r>
                <a:endParaRPr kumimoji="1" lang="zh-CN" altLang="en-US" sz="28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tx1"/>
                  </a:buClr>
                  <a:buSzPct val="70000"/>
                  <a:buFont typeface="Wingdings" panose="05000000000000000000" pitchFamily="2" charset="2"/>
                  <a:buChar char="l"/>
                  <a:defRPr/>
                </a:pP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活动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kumimoji="1" lang="zh-CN" altLang="en-US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是相容的，若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endParaRPr kumimoji="1"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632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0888" y="1092200"/>
                <a:ext cx="9290050" cy="3554563"/>
              </a:xfrm>
              <a:prstGeom prst="rect">
                <a:avLst/>
              </a:prstGeom>
              <a:blipFill rotWithShape="1">
                <a:blip r:embed="rId1"/>
                <a:stretch>
                  <a:fillRect l="-140" t="-357" r="-414" b="-344"/>
                </a:stretch>
              </a:blipFill>
              <a:ln w="25400">
                <a:solidFill>
                  <a:schemeClr val="accent1"/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379" name="Rectangle 6"/>
          <p:cNvSpPr>
            <a:spLocks noChangeArrowheads="1"/>
          </p:cNvSpPr>
          <p:nvPr/>
        </p:nvSpPr>
        <p:spPr bwMode="auto">
          <a:xfrm>
            <a:off x="3490913" y="2781300"/>
            <a:ext cx="10287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696392" name="Group 72"/>
          <p:cNvGrpSpPr/>
          <p:nvPr/>
        </p:nvGrpSpPr>
        <p:grpSpPr bwMode="auto">
          <a:xfrm>
            <a:off x="2334964" y="4853782"/>
            <a:ext cx="6985000" cy="936625"/>
            <a:chOff x="1063" y="2931"/>
            <a:chExt cx="4400" cy="590"/>
          </a:xfrm>
        </p:grpSpPr>
        <p:grpSp>
          <p:nvGrpSpPr>
            <p:cNvPr id="101381" name="Group 57"/>
            <p:cNvGrpSpPr/>
            <p:nvPr/>
          </p:nvGrpSpPr>
          <p:grpSpPr bwMode="auto">
            <a:xfrm>
              <a:off x="1063" y="3295"/>
              <a:ext cx="4400" cy="226"/>
              <a:chOff x="1063" y="3113"/>
              <a:chExt cx="4400" cy="226"/>
            </a:xfrm>
          </p:grpSpPr>
          <p:sp>
            <p:nvSpPr>
              <p:cNvPr id="101382" name="Line 52"/>
              <p:cNvSpPr>
                <a:spLocks noChangeShapeType="1"/>
              </p:cNvSpPr>
              <p:nvPr/>
            </p:nvSpPr>
            <p:spPr bwMode="auto">
              <a:xfrm>
                <a:off x="1063" y="3249"/>
                <a:ext cx="44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383" name="Line 53"/>
              <p:cNvSpPr>
                <a:spLocks noChangeShapeType="1"/>
              </p:cNvSpPr>
              <p:nvPr/>
            </p:nvSpPr>
            <p:spPr bwMode="auto">
              <a:xfrm>
                <a:off x="1834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384" name="Line 54"/>
              <p:cNvSpPr>
                <a:spLocks noChangeShapeType="1"/>
              </p:cNvSpPr>
              <p:nvPr/>
            </p:nvSpPr>
            <p:spPr bwMode="auto">
              <a:xfrm>
                <a:off x="2786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385" name="Line 55"/>
              <p:cNvSpPr>
                <a:spLocks noChangeShapeType="1"/>
              </p:cNvSpPr>
              <p:nvPr/>
            </p:nvSpPr>
            <p:spPr bwMode="auto">
              <a:xfrm>
                <a:off x="3648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386" name="Line 56"/>
              <p:cNvSpPr>
                <a:spLocks noChangeShapeType="1"/>
              </p:cNvSpPr>
              <p:nvPr/>
            </p:nvSpPr>
            <p:spPr bwMode="auto">
              <a:xfrm>
                <a:off x="4510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6378" name="Text Box 58"/>
            <p:cNvSpPr txBox="1">
              <a:spLocks noChangeArrowheads="1"/>
            </p:cNvSpPr>
            <p:nvPr/>
          </p:nvSpPr>
          <p:spPr bwMode="auto">
            <a:xfrm>
              <a:off x="1698" y="2931"/>
              <a:ext cx="255" cy="3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96379" name="Text Box 59"/>
            <p:cNvSpPr txBox="1">
              <a:spLocks noChangeArrowheads="1"/>
            </p:cNvSpPr>
            <p:nvPr/>
          </p:nvSpPr>
          <p:spPr bwMode="auto">
            <a:xfrm>
              <a:off x="2682" y="2931"/>
              <a:ext cx="240" cy="3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en-US" altLang="zh-CN" sz="30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 sz="3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96380" name="Text Box 60"/>
            <p:cNvSpPr txBox="1">
              <a:spLocks noChangeArrowheads="1"/>
            </p:cNvSpPr>
            <p:nvPr/>
          </p:nvSpPr>
          <p:spPr bwMode="auto">
            <a:xfrm>
              <a:off x="3537" y="2931"/>
              <a:ext cx="255" cy="34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s</a:t>
              </a:r>
              <a:r>
                <a:rPr lang="en-US" altLang="zh-CN" sz="3000" b="1" i="1" baseline="-250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000" b="1" i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96381" name="Text Box 61"/>
            <p:cNvSpPr txBox="1">
              <a:spLocks noChangeArrowheads="1"/>
            </p:cNvSpPr>
            <p:nvPr/>
          </p:nvSpPr>
          <p:spPr bwMode="auto">
            <a:xfrm>
              <a:off x="4452" y="2931"/>
              <a:ext cx="240" cy="3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f</a:t>
              </a:r>
              <a:r>
                <a:rPr lang="en-US" altLang="zh-CN" sz="3000" b="1" i="1" baseline="-2500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j</a:t>
              </a:r>
              <a:endParaRPr lang="en-US" altLang="zh-CN" sz="3000" b="1" i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96382" name="Group 62"/>
          <p:cNvGrpSpPr/>
          <p:nvPr/>
        </p:nvGrpSpPr>
        <p:grpSpPr bwMode="auto">
          <a:xfrm>
            <a:off x="2334964" y="5443538"/>
            <a:ext cx="6985000" cy="358775"/>
            <a:chOff x="1063" y="3113"/>
            <a:chExt cx="4400" cy="226"/>
          </a:xfrm>
        </p:grpSpPr>
        <p:sp>
          <p:nvSpPr>
            <p:cNvPr id="101392" name="Line 63"/>
            <p:cNvSpPr>
              <a:spLocks noChangeShapeType="1"/>
            </p:cNvSpPr>
            <p:nvPr/>
          </p:nvSpPr>
          <p:spPr bwMode="auto">
            <a:xfrm>
              <a:off x="1063" y="3249"/>
              <a:ext cx="44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3" name="Line 64"/>
            <p:cNvSpPr>
              <a:spLocks noChangeShapeType="1"/>
            </p:cNvSpPr>
            <p:nvPr/>
          </p:nvSpPr>
          <p:spPr bwMode="auto">
            <a:xfrm>
              <a:off x="1834" y="3113"/>
              <a:ext cx="0" cy="22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4" name="Line 65"/>
            <p:cNvSpPr>
              <a:spLocks noChangeShapeType="1"/>
            </p:cNvSpPr>
            <p:nvPr/>
          </p:nvSpPr>
          <p:spPr bwMode="auto">
            <a:xfrm>
              <a:off x="2786" y="3113"/>
              <a:ext cx="0" cy="22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5" name="Line 66"/>
            <p:cNvSpPr>
              <a:spLocks noChangeShapeType="1"/>
            </p:cNvSpPr>
            <p:nvPr/>
          </p:nvSpPr>
          <p:spPr bwMode="auto">
            <a:xfrm>
              <a:off x="3648" y="3113"/>
              <a:ext cx="0" cy="22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96" name="Line 67"/>
            <p:cNvSpPr>
              <a:spLocks noChangeShapeType="1"/>
            </p:cNvSpPr>
            <p:nvPr/>
          </p:nvSpPr>
          <p:spPr bwMode="auto">
            <a:xfrm>
              <a:off x="4510" y="3113"/>
              <a:ext cx="0" cy="226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6388" name="Text Box 68"/>
          <p:cNvSpPr txBox="1">
            <a:spLocks noChangeArrowheads="1"/>
          </p:cNvSpPr>
          <p:nvPr/>
        </p:nvSpPr>
        <p:spPr bwMode="auto">
          <a:xfrm>
            <a:off x="3363664" y="4840288"/>
            <a:ext cx="404278" cy="55399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 err="1">
                <a:latin typeface="Times New Roman" panose="02020603050405020304" pitchFamily="18" charset="0"/>
              </a:rPr>
              <a:t>s</a:t>
            </a:r>
            <a:r>
              <a:rPr lang="en-US" altLang="zh-CN" sz="3000" b="1" i="1" baseline="-25000" dirty="0" err="1">
                <a:latin typeface="Times New Roman" panose="02020603050405020304" pitchFamily="18" charset="0"/>
              </a:rPr>
              <a:t>j</a:t>
            </a:r>
            <a:endParaRPr lang="en-US" altLang="zh-CN" sz="3000" b="1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96389" name="Text Box 69"/>
          <p:cNvSpPr txBox="1">
            <a:spLocks noChangeArrowheads="1"/>
          </p:cNvSpPr>
          <p:nvPr/>
        </p:nvSpPr>
        <p:spPr bwMode="auto">
          <a:xfrm>
            <a:off x="4925764" y="4840288"/>
            <a:ext cx="381000" cy="5492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3000" b="1" i="1" baseline="-25000" dirty="0">
                <a:latin typeface="Times New Roman" panose="02020603050405020304" pitchFamily="18" charset="0"/>
              </a:rPr>
              <a:t>j</a:t>
            </a:r>
            <a:endParaRPr lang="en-US" altLang="zh-CN" sz="3000" b="1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96390" name="Text Box 70"/>
          <p:cNvSpPr txBox="1">
            <a:spLocks noChangeArrowheads="1"/>
          </p:cNvSpPr>
          <p:nvPr/>
        </p:nvSpPr>
        <p:spPr bwMode="auto">
          <a:xfrm>
            <a:off x="6295776" y="4867275"/>
            <a:ext cx="404278" cy="55399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 err="1">
                <a:latin typeface="Times New Roman" panose="02020603050405020304" pitchFamily="18" charset="0"/>
              </a:rPr>
              <a:t>s</a:t>
            </a:r>
            <a:r>
              <a:rPr lang="en-US" altLang="zh-CN" sz="3000" b="1" i="1" baseline="-25000" dirty="0" err="1">
                <a:latin typeface="Times New Roman" panose="02020603050405020304" pitchFamily="18" charset="0"/>
              </a:rPr>
              <a:t>i</a:t>
            </a:r>
            <a:endParaRPr lang="en-US" altLang="zh-CN" sz="3000" b="1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696391" name="Text Box 71"/>
          <p:cNvSpPr txBox="1">
            <a:spLocks noChangeArrowheads="1"/>
          </p:cNvSpPr>
          <p:nvPr/>
        </p:nvSpPr>
        <p:spPr bwMode="auto">
          <a:xfrm>
            <a:off x="7664201" y="4867275"/>
            <a:ext cx="381000" cy="549275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0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3000" b="1" i="1" baseline="-25000" dirty="0">
                <a:latin typeface="Times New Roman" panose="02020603050405020304" pitchFamily="18" charset="0"/>
              </a:rPr>
              <a:t>i</a:t>
            </a:r>
            <a:endParaRPr lang="en-US" altLang="zh-CN" sz="3000" b="1" i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696404" name="Group 84"/>
          <p:cNvGrpSpPr/>
          <p:nvPr/>
        </p:nvGrpSpPr>
        <p:grpSpPr bwMode="auto">
          <a:xfrm>
            <a:off x="2334964" y="5862644"/>
            <a:ext cx="6985000" cy="949326"/>
            <a:chOff x="1063" y="3603"/>
            <a:chExt cx="4400" cy="598"/>
          </a:xfrm>
        </p:grpSpPr>
        <p:grpSp>
          <p:nvGrpSpPr>
            <p:cNvPr id="101402" name="Group 74"/>
            <p:cNvGrpSpPr/>
            <p:nvPr/>
          </p:nvGrpSpPr>
          <p:grpSpPr bwMode="auto">
            <a:xfrm>
              <a:off x="1063" y="3975"/>
              <a:ext cx="4400" cy="226"/>
              <a:chOff x="1063" y="3113"/>
              <a:chExt cx="4400" cy="226"/>
            </a:xfrm>
          </p:grpSpPr>
          <p:sp>
            <p:nvSpPr>
              <p:cNvPr id="101403" name="Line 75"/>
              <p:cNvSpPr>
                <a:spLocks noChangeShapeType="1"/>
              </p:cNvSpPr>
              <p:nvPr/>
            </p:nvSpPr>
            <p:spPr bwMode="auto">
              <a:xfrm>
                <a:off x="1063" y="3249"/>
                <a:ext cx="4400" cy="0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04" name="Line 76"/>
              <p:cNvSpPr>
                <a:spLocks noChangeShapeType="1"/>
              </p:cNvSpPr>
              <p:nvPr/>
            </p:nvSpPr>
            <p:spPr bwMode="auto">
              <a:xfrm>
                <a:off x="1834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05" name="Line 77"/>
              <p:cNvSpPr>
                <a:spLocks noChangeShapeType="1"/>
              </p:cNvSpPr>
              <p:nvPr/>
            </p:nvSpPr>
            <p:spPr bwMode="auto">
              <a:xfrm>
                <a:off x="2786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06" name="Line 78"/>
              <p:cNvSpPr>
                <a:spLocks noChangeShapeType="1"/>
              </p:cNvSpPr>
              <p:nvPr/>
            </p:nvSpPr>
            <p:spPr bwMode="auto">
              <a:xfrm>
                <a:off x="3648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407" name="Line 79"/>
              <p:cNvSpPr>
                <a:spLocks noChangeShapeType="1"/>
              </p:cNvSpPr>
              <p:nvPr/>
            </p:nvSpPr>
            <p:spPr bwMode="auto">
              <a:xfrm>
                <a:off x="4510" y="3113"/>
                <a:ext cx="0" cy="226"/>
              </a:xfrm>
              <a:prstGeom prst="line">
                <a:avLst/>
              </a:prstGeom>
              <a:noFill/>
              <a:ln w="381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96400" name="Text Box 80"/>
            <p:cNvSpPr txBox="1">
              <a:spLocks noChangeArrowheads="1"/>
            </p:cNvSpPr>
            <p:nvPr/>
          </p:nvSpPr>
          <p:spPr bwMode="auto">
            <a:xfrm>
              <a:off x="1710" y="3609"/>
              <a:ext cx="255" cy="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 err="1">
                  <a:latin typeface="Times New Roman" panose="02020603050405020304" pitchFamily="18" charset="0"/>
                </a:rPr>
                <a:t>s</a:t>
              </a:r>
              <a:r>
                <a:rPr lang="en-US" altLang="zh-CN" sz="3000" b="1" i="1" baseline="-25000" dirty="0" err="1">
                  <a:latin typeface="Times New Roman" panose="02020603050405020304" pitchFamily="18" charset="0"/>
                </a:rPr>
                <a:t>i</a:t>
              </a:r>
              <a:endParaRPr lang="en-US" altLang="zh-CN" sz="3000" b="1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696401" name="Text Box 81"/>
            <p:cNvSpPr txBox="1">
              <a:spLocks noChangeArrowheads="1"/>
            </p:cNvSpPr>
            <p:nvPr/>
          </p:nvSpPr>
          <p:spPr bwMode="auto">
            <a:xfrm>
              <a:off x="3523" y="3626"/>
              <a:ext cx="242" cy="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>
                  <a:latin typeface="Times New Roman" panose="02020603050405020304" pitchFamily="18" charset="0"/>
                </a:rPr>
                <a:t>f</a:t>
              </a:r>
              <a:r>
                <a:rPr lang="en-US" altLang="zh-CN" sz="3000" b="1" i="1" baseline="-25000" dirty="0">
                  <a:latin typeface="Times New Roman" panose="02020603050405020304" pitchFamily="18" charset="0"/>
                </a:rPr>
                <a:t>i</a:t>
              </a:r>
              <a:endParaRPr lang="en-US" altLang="zh-CN" sz="3000" b="1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696402" name="Text Box 82"/>
            <p:cNvSpPr txBox="1">
              <a:spLocks noChangeArrowheads="1"/>
            </p:cNvSpPr>
            <p:nvPr/>
          </p:nvSpPr>
          <p:spPr bwMode="auto">
            <a:xfrm>
              <a:off x="2658" y="3603"/>
              <a:ext cx="255" cy="34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 err="1">
                  <a:latin typeface="Times New Roman" panose="02020603050405020304" pitchFamily="18" charset="0"/>
                </a:rPr>
                <a:t>s</a:t>
              </a:r>
              <a:r>
                <a:rPr lang="en-US" altLang="zh-CN" sz="3000" b="1" i="1" baseline="-25000" dirty="0" err="1">
                  <a:latin typeface="Times New Roman" panose="02020603050405020304" pitchFamily="18" charset="0"/>
                </a:rPr>
                <a:t>j</a:t>
              </a:r>
              <a:endParaRPr lang="en-US" altLang="zh-CN" sz="3000" b="1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696403" name="Text Box 83"/>
            <p:cNvSpPr txBox="1">
              <a:spLocks noChangeArrowheads="1"/>
            </p:cNvSpPr>
            <p:nvPr/>
          </p:nvSpPr>
          <p:spPr bwMode="auto">
            <a:xfrm>
              <a:off x="4390" y="3610"/>
              <a:ext cx="240" cy="34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000" b="1" i="1" dirty="0">
                  <a:latin typeface="Times New Roman" panose="02020603050405020304" pitchFamily="18" charset="0"/>
                </a:rPr>
                <a:t>f</a:t>
              </a:r>
              <a:r>
                <a:rPr lang="en-US" altLang="zh-CN" sz="3000" b="1" i="1" baseline="-25000" dirty="0">
                  <a:latin typeface="Times New Roman" panose="02020603050405020304" pitchFamily="18" charset="0"/>
                </a:rPr>
                <a:t>j</a:t>
              </a:r>
              <a:endParaRPr lang="en-US" altLang="zh-CN" sz="3000" b="1" i="1" baseline="-25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74296" y="5392092"/>
            <a:ext cx="142218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相容活动</a:t>
            </a:r>
            <a:endParaRPr kumimoji="1"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34988" y="6350298"/>
            <a:ext cx="17652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不相容活动</a:t>
            </a:r>
            <a:endParaRPr kumimoji="1"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9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6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6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88" grpId="0" bldLvl="0" animBg="1"/>
      <p:bldP spid="696389" grpId="0" bldLvl="0" animBg="1"/>
      <p:bldP spid="696390" grpId="0" bldLvl="0" animBg="1"/>
      <p:bldP spid="69639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73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63551" y="1557338"/>
                <a:ext cx="9000430" cy="1439613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b="1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b="1" i="0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dirty="0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dirty="0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b="1" i="1" dirty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lang="en-US" altLang="zh-CN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的最大相容集合 </a:t>
                </a:r>
                <a:endParaRPr lang="zh-CN" altLang="en-US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734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1" y="1557338"/>
                <a:ext cx="9000430" cy="1439613"/>
              </a:xfrm>
              <a:blipFill rotWithShape="1">
                <a:blip r:embed="rId1"/>
                <a:stretch>
                  <a:fillRect l="-141" t="-904" r="-135" b="-85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7348" name="Rectangle 4"/>
              <p:cNvSpPr>
                <a:spLocks noChangeArrowheads="1"/>
              </p:cNvSpPr>
              <p:nvPr/>
            </p:nvSpPr>
            <p:spPr bwMode="auto">
              <a:xfrm>
                <a:off x="463551" y="3140968"/>
                <a:ext cx="9000430" cy="28083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800" b="1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贪心思想:</a:t>
                </a:r>
                <a:endParaRPr lang="zh-CN" altLang="en-US" sz="2800" b="1" noProof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最早开始时间</a:t>
                </a:r>
                <a:r>
                  <a:rPr lang="en-US" altLang="zh-CN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: </a:t>
                </a:r>
                <a:r>
                  <a:rPr lang="zh-CN" altLang="en-US" sz="2400" b="1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这样可以增大资源的利用率。</a:t>
                </a:r>
                <a:endParaRPr lang="en-US" altLang="zh-CN" sz="2400" b="1" noProof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  <a:p>
                <a:pPr marL="914400" lvl="1" indent="-457200" algn="just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zh-CN" altLang="en-US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最早结束时间</a:t>
                </a:r>
                <a:r>
                  <a:rPr lang="en-US" altLang="zh-CN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: </a:t>
                </a:r>
                <a:r>
                  <a:rPr lang="zh-CN" altLang="en-US" sz="2400" b="1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这样可以使下一个活动尽早开始。</a:t>
                </a:r>
                <a:endParaRPr lang="en-US" altLang="zh-CN" sz="2400" b="1" noProof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  <a:p>
                <a:pPr marL="0" lvl="1" indent="457200" algn="just">
                  <a:lnSpc>
                    <a:spcPct val="150000"/>
                  </a:lnSpc>
                </a:pPr>
                <a:r>
                  <a:rPr lang="zh-CN" altLang="en-US" sz="2400" b="1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为了选择最多的相容活动，每次选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noProof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noProof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noProof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sym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400" b="1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最小的活动，使我们能够选更多的活动。</a:t>
                </a:r>
                <a:r>
                  <a:rPr lang="zh-CN" altLang="en-US" sz="2400" noProof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 </a:t>
                </a:r>
                <a:endParaRPr lang="zh-CN" altLang="en-US" sz="2400" noProof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6973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551" y="3140968"/>
                <a:ext cx="9000430" cy="2808312"/>
              </a:xfrm>
              <a:prstGeom prst="rect">
                <a:avLst/>
              </a:prstGeom>
              <a:blipFill rotWithShape="1">
                <a:blip r:embed="rId2"/>
                <a:stretch>
                  <a:fillRect l="-1221" t="-461" r="-135" b="-391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0" y="258763"/>
            <a:ext cx="10287000" cy="633412"/>
          </a:xfrm>
        </p:spPr>
        <p:txBody>
          <a:bodyPr anchor="t"/>
          <a:lstStyle/>
          <a:p>
            <a:pPr eaLnBrk="1" hangingPunct="1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问题的定义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7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7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7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3428" name="Rectangle 4"/>
              <p:cNvSpPr>
                <a:spLocks noChangeArrowheads="1"/>
              </p:cNvSpPr>
              <p:nvPr/>
            </p:nvSpPr>
            <p:spPr bwMode="auto">
              <a:xfrm>
                <a:off x="87313" y="1012379"/>
                <a:ext cx="10112375" cy="205658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引理1：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342900" algn="just">
                  <a:lnSpc>
                    <a:spcPct val="150000"/>
                  </a:lnSpc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是活动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的起始终止时间，且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的活动选择问题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某个优化解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包括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活动 1（活动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是结束时间最早的活动）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342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13" y="1012379"/>
                <a:ext cx="10112375" cy="2056581"/>
              </a:xfrm>
              <a:prstGeom prst="rect">
                <a:avLst/>
              </a:prstGeom>
              <a:blipFill rotWithShape="1">
                <a:blip r:embed="rId1"/>
                <a:stretch>
                  <a:fillRect l="-129" t="-627" r="-122" b="-61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290" name="Rectangle 5"/>
          <p:cNvSpPr/>
          <p:nvPr/>
        </p:nvSpPr>
        <p:spPr>
          <a:xfrm>
            <a:off x="0" y="188640"/>
            <a:ext cx="10287000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优化解的结构分析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76771" y="3140968"/>
                <a:ext cx="10112375" cy="298430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是一个优化解，按结束时间排序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中活动，设其第一个活动为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，第二个活动为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如果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，引理成立。</a:t>
                </a:r>
                <a:endParaRPr lang="zh-CN" altLang="en-US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如果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∪{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，由于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中活动相容，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中活动相容。因为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m:rPr>
                        <m:lit/>
                      </m:rP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是一个优化解，且包括活动1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771" y="3140968"/>
                <a:ext cx="10112375" cy="2984301"/>
              </a:xfrm>
              <a:prstGeom prst="rect">
                <a:avLst/>
              </a:prstGeom>
              <a:blipFill rotWithShape="1">
                <a:blip r:embed="rId2"/>
                <a:stretch>
                  <a:fillRect l="-131" t="-434" r="-1778" b="-59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5476" name="Rectangle 4"/>
              <p:cNvSpPr>
                <a:spLocks noChangeArrowheads="1"/>
              </p:cNvSpPr>
              <p:nvPr/>
            </p:nvSpPr>
            <p:spPr bwMode="auto">
              <a:xfrm>
                <a:off x="318964" y="116633"/>
                <a:ext cx="9721080" cy="208823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>
                <a:lvl1pPr marL="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8001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>
                  <a:spcBef>
                    <a:spcPts val="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引理2：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>
                  <a:lnSpc>
                    <a:spcPct val="150000"/>
                  </a:lnSpc>
                  <a:buFontTx/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</a:t>
                </a:r>
                <a14:m>
                  <m:oMath xmlns:m="http://schemas.openxmlformats.org/officeDocument/2006/math">
                    <m:r>
                      <a:rPr lang="zh-CN" altLang="en-US" sz="2400" b="0" i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是活动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的起始终止时间，且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的调度问题的一个优化解且包括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活动1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的调度问题的优化解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547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64" y="116633"/>
                <a:ext cx="9721080" cy="2088231"/>
              </a:xfrm>
              <a:prstGeom prst="rect">
                <a:avLst/>
              </a:prstGeom>
              <a:blipFill rotWithShape="1">
                <a:blip r:embed="rId1"/>
                <a:stretch>
                  <a:fillRect l="-133" t="-629" r="-130" b="-69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5477" name="Text Box 5"/>
          <p:cNvSpPr>
            <a:spLocks noChangeArrowheads="1"/>
          </p:cNvSpPr>
          <p:nvPr/>
        </p:nvSpPr>
        <p:spPr bwMode="auto">
          <a:xfrm>
            <a:off x="1975148" y="2276872"/>
            <a:ext cx="6786786" cy="646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b="1" noProof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引理2说明活动选择问题具有优化子结构</a:t>
            </a:r>
            <a:endParaRPr lang="zh-CN" altLang="en-US" sz="2800" b="1" noProof="1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318964" y="3031977"/>
                <a:ext cx="9721080" cy="36004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>
                <a:lvl1pPr marL="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8001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>
                  <a:lnSpc>
                    <a:spcPct val="140000"/>
                  </a:lnSpc>
                  <a:buFontTx/>
                  <a:buChar char="•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显然，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中的活动是相容的。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>
                  <a:lnSpc>
                    <a:spcPct val="140000"/>
                  </a:lnSpc>
                  <a:buFontTx/>
                  <a:buChar char="•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我们仅需要证明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最大的。设不然，存在一个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的活动选择问题的优化解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|&gt;|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>
                  <a:lnSpc>
                    <a:spcPct val="140000"/>
                  </a:lnSpc>
                  <a:buFontTx/>
                  <a:buChar char="•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={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}∪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中活动相容。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的一个解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最大矛盾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64" y="3031977"/>
                <a:ext cx="9721080" cy="3600400"/>
              </a:xfrm>
              <a:prstGeom prst="rect">
                <a:avLst/>
              </a:prstGeom>
              <a:blipFill rotWithShape="1">
                <a:blip r:embed="rId2"/>
                <a:stretch>
                  <a:fillRect l="-133" t="-366" r="-130" b="-178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4452" name="Rectangle 4"/>
              <p:cNvSpPr>
                <a:spLocks noChangeArrowheads="1"/>
              </p:cNvSpPr>
              <p:nvPr/>
            </p:nvSpPr>
            <p:spPr bwMode="auto">
              <a:xfrm>
                <a:off x="58490" y="855762"/>
                <a:ext cx="10134600" cy="21411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引理3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 algn="just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个活动集合，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baseline="-30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2400" b="1" i="1" baseline="-48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24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baseline="-300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中具有最小结束时间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baseline="-30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2400" b="1" i="1" baseline="-48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baseline="-48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的活动，设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的包含活动1的优化解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445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90" y="855762"/>
                <a:ext cx="10134600" cy="2141190"/>
              </a:xfrm>
              <a:prstGeom prst="rect">
                <a:avLst/>
              </a:prstGeom>
              <a:blipFill rotWithShape="1">
                <a:blip r:embed="rId1"/>
                <a:stretch>
                  <a:fillRect l="-126" t="-613" r="-125" b="-152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5"/>
          <p:cNvSpPr/>
          <p:nvPr/>
        </p:nvSpPr>
        <p:spPr>
          <a:xfrm>
            <a:off x="3343300" y="44624"/>
            <a:ext cx="3836988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sz="4000" b="1" noProof="1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贪心选择性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62430" y="3078513"/>
                <a:ext cx="10134600" cy="251072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 algn="just"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30000"/>
                  </a:lnSpc>
                  <a:buFontTx/>
                  <a:buNone/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归纳法</a:t>
                </a: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buFontTx/>
                  <a:buChar char="•"/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时，由引理1，命题成立。</a:t>
                </a:r>
                <a:endParaRPr lang="zh-CN" altLang="en-US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buFontTx/>
                  <a:buChar char="•"/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&lt;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𝒎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时，命题成立。当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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时，由引理2，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}∪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000" b="1" i="1" baseline="-30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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的优化解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buFontTx/>
                  <a:buChar char="•"/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由归纳假设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。于是，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30" y="3078513"/>
                <a:ext cx="10134600" cy="2510727"/>
              </a:xfrm>
              <a:prstGeom prst="rect">
                <a:avLst/>
              </a:prstGeom>
              <a:blipFill rotWithShape="1">
                <a:blip r:embed="rId2"/>
                <a:stretch>
                  <a:fillRect l="-127" t="-507" r="-123" b="-769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2396568" y="3140968"/>
                <a:ext cx="7724514" cy="64807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spcBef>
                    <a:spcPts val="0"/>
                  </a:spcBef>
                </a:pPr>
                <a:r>
                  <a:rPr lang="zh-CN" altLang="en-US" sz="19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引理1：</a:t>
                </a:r>
                <a:r>
                  <a:rPr lang="zh-CN" altLang="en-US" sz="19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19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9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19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个活动集合，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9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9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9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是活动的起始终止时间，且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19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1900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19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19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sz="19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19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的活动选择问题</a:t>
                </a:r>
                <a:r>
                  <a:rPr lang="zh-CN" altLang="en-US" sz="19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的某个优化解包括活动1</a:t>
                </a:r>
                <a:r>
                  <a:rPr lang="zh-CN" altLang="en-US" sz="19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19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6568" y="3140968"/>
                <a:ext cx="7724514" cy="648073"/>
              </a:xfrm>
              <a:prstGeom prst="rect">
                <a:avLst/>
              </a:prstGeom>
              <a:blipFill rotWithShape="1">
                <a:blip r:embed="rId3"/>
                <a:stretch>
                  <a:fillRect l="-165" t="-1999" r="-159" b="-186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4"/>
              <p:cNvSpPr>
                <a:spLocks noChangeArrowheads="1"/>
              </p:cNvSpPr>
              <p:nvPr/>
            </p:nvSpPr>
            <p:spPr bwMode="auto">
              <a:xfrm>
                <a:off x="76200" y="5670801"/>
                <a:ext cx="10134600" cy="10081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>
                <a:lvl1pPr marL="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80010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>
                  <a:spcBef>
                    <a:spcPts val="0"/>
                  </a:spcBef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引理2：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</a:t>
                </a:r>
                <a14:m>
                  <m:oMath xmlns:m="http://schemas.openxmlformats.org/officeDocument/2006/math">
                    <m:r>
                      <a:rPr lang="zh-CN" altLang="en-US" sz="2000" b="0" i="0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是活动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的起始终止时间，且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的调度问题的一个优化解且包括活动1，则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  <m:r>
                      <a:rPr lang="en-US" altLang="zh-CN" sz="20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的调度问题的优化解。</a:t>
                </a:r>
                <a:endParaRPr lang="en-US" altLang="zh-CN" sz="20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5670801"/>
                <a:ext cx="10134600" cy="1008112"/>
              </a:xfrm>
              <a:prstGeom prst="rect">
                <a:avLst/>
              </a:prstGeom>
              <a:blipFill rotWithShape="1">
                <a:blip r:embed="rId4"/>
                <a:stretch>
                  <a:fillRect l="-125" t="-1285" r="-125" b="-119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/>
          <p:cNvSpPr>
            <a:spLocks noGrp="1"/>
          </p:cNvSpPr>
          <p:nvPr>
            <p:ph type="title"/>
          </p:nvPr>
        </p:nvSpPr>
        <p:spPr>
          <a:xfrm>
            <a:off x="568325" y="294004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分治算法的子问题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797300" y="1555750"/>
            <a:ext cx="2801938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/>
              <a:t>Big problem</a:t>
            </a:r>
            <a:endParaRPr lang="en-US" noProof="1"/>
          </a:p>
        </p:txBody>
      </p:sp>
      <p:sp>
        <p:nvSpPr>
          <p:cNvPr id="5" name="Oval 4"/>
          <p:cNvSpPr/>
          <p:nvPr/>
        </p:nvSpPr>
        <p:spPr>
          <a:xfrm>
            <a:off x="6599238" y="2997200"/>
            <a:ext cx="209232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833563" y="3024188"/>
            <a:ext cx="2093912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7870825" y="4730750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5829300" y="4745038"/>
            <a:ext cx="1539875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57600" y="4730750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038350" y="4730750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7513" y="4745038"/>
            <a:ext cx="1541462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5199063" y="2413000"/>
            <a:ext cx="2446337" cy="584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4"/>
            <a:endCxn id="6" idx="0"/>
          </p:cNvCxnSpPr>
          <p:nvPr/>
        </p:nvCxnSpPr>
        <p:spPr>
          <a:xfrm flipH="1">
            <a:off x="2881313" y="2413000"/>
            <a:ext cx="2317750" cy="61118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6599238" y="3852863"/>
            <a:ext cx="1046162" cy="890587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7" idx="0"/>
          </p:cNvCxnSpPr>
          <p:nvPr/>
        </p:nvCxnSpPr>
        <p:spPr>
          <a:xfrm>
            <a:off x="7645400" y="3852863"/>
            <a:ext cx="995363" cy="877887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9" idx="0"/>
          </p:cNvCxnSpPr>
          <p:nvPr/>
        </p:nvCxnSpPr>
        <p:spPr>
          <a:xfrm>
            <a:off x="2881313" y="3879850"/>
            <a:ext cx="1547812" cy="8509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  <a:endCxn id="10" idx="0"/>
          </p:cNvCxnSpPr>
          <p:nvPr/>
        </p:nvCxnSpPr>
        <p:spPr>
          <a:xfrm flipH="1">
            <a:off x="2808288" y="3892550"/>
            <a:ext cx="36512" cy="838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1189038" y="3879850"/>
            <a:ext cx="1692275" cy="86518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7540" y="5705159"/>
            <a:ext cx="10153128" cy="113024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分治法（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Divide and Conquer Algorithm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）是把一个复杂问题分解为若干个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相互独立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的子问题，通过求解子问题并将子问题的解合并得到原问题的解。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741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82551" y="2119312"/>
                <a:ext cx="9433047" cy="2619375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algn="just" eaLnBrk="1" hangingPunct="1">
                  <a:lnSpc>
                    <a:spcPct val="150000"/>
                  </a:lnSpc>
                </a:pPr>
                <a:r>
                  <a:rPr lang="zh-CN" altLang="en-US" sz="36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贪心思想</a:t>
                </a:r>
                <a:endParaRPr lang="zh-CN" altLang="en-US" sz="36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3429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为了选择最多的相容活动，每次选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最小的活动，使我们能够选更多的活动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74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82551" y="2119312"/>
                <a:ext cx="9433047" cy="2619375"/>
              </a:xfrm>
              <a:blipFill rotWithShape="1">
                <a:blip r:embed="rId1"/>
                <a:stretch>
                  <a:fillRect l="-137" t="-497" r="-131" b="-47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7412" name="Text Box 4"/>
          <p:cNvSpPr txBox="1">
            <a:spLocks noChangeArrowheads="1"/>
          </p:cNvSpPr>
          <p:nvPr/>
        </p:nvSpPr>
        <p:spPr bwMode="auto">
          <a:xfrm>
            <a:off x="3843338" y="508000"/>
            <a:ext cx="2911475" cy="706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算法的设计</a:t>
            </a:r>
            <a:endParaRPr kumimoji="1"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6499" name="Rectangle 13"/>
          <p:cNvSpPr>
            <a:spLocks noChangeArrowheads="1"/>
          </p:cNvSpPr>
          <p:nvPr/>
        </p:nvSpPr>
        <p:spPr bwMode="auto">
          <a:xfrm>
            <a:off x="4352925" y="3233738"/>
            <a:ext cx="10287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8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109217" y="501649"/>
                <a:ext cx="8388350" cy="5300663"/>
              </a:xfrm>
              <a:solidFill>
                <a:srgbClr val="FFFFFF"/>
              </a:solidFill>
            </p:spPr>
            <p:txBody>
              <a:bodyPr/>
              <a:lstStyle/>
              <a:p>
                <a:pPr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Greedy-Activity-Selector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Input: </a:t>
                </a: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活动的开始，结束时间数组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𝑭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𝒇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𝟏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≤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𝒇</m:t>
                    </m:r>
                    <m:r>
                      <a:rPr lang="en-US" altLang="zh-CN" sz="20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≤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⋯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≤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𝒇</m:t>
                    </m:r>
                    <m:r>
                      <a:rPr lang="en-US" altLang="zh-CN" sz="2000" b="1" i="1" baseline="-30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（已排序）</a:t>
                </a:r>
                <a:endParaRPr lang="en-US" altLang="zh-CN" sz="2000" b="1" i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选择的活动集合</a:t>
                </a:r>
                <a:endParaRPr lang="zh-CN" altLang="en-US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-342900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执行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Greedy-Activity-Selector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𝑭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)</a:t>
                </a:r>
                <a:endParaRPr lang="en-US" altLang="zh-CN" sz="20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过程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Greedy-Activity-Selector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𝑺</m:t>
                    </m:r>
                  </m:oMath>
                </a14:m>
                <a:r>
                  <a:rPr lang="en-US" altLang="zh-CN" sz="2000" b="1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F</a:t>
                </a:r>
                <a:r>
                  <a:rPr lang="en-US" altLang="zh-CN" sz="2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843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9217" y="501649"/>
                <a:ext cx="8388350" cy="5300663"/>
              </a:xfrm>
              <a:blipFill rotWithShape="1">
                <a:blip r:embed="rId1"/>
                <a:stretch>
                  <a:fillRect l="-6" t="-12" r="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22" name="Rectangle 5"/>
          <p:cNvSpPr>
            <a:spLocks noChangeArrowheads="1"/>
          </p:cNvSpPr>
          <p:nvPr/>
        </p:nvSpPr>
        <p:spPr bwMode="auto">
          <a:xfrm>
            <a:off x="4624388" y="3214688"/>
            <a:ext cx="10287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10063" y="69850"/>
            <a:ext cx="129381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算法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/>
              <p:cNvSpPr txBox="1">
                <a:spLocks noChangeArrowheads="1"/>
              </p:cNvSpPr>
              <p:nvPr/>
            </p:nvSpPr>
            <p:spPr bwMode="auto">
              <a:xfrm>
                <a:off x="679004" y="3252788"/>
                <a:ext cx="9289032" cy="28761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just" eaLnBrk="1" hangingPunct="1">
                  <a:buFontTx/>
                  <a:buNone/>
                </a:pPr>
                <a:r>
                  <a:rPr lang="en-US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length(S)</a:t>
                </a:r>
                <a:endParaRPr lang="en-US" altLang="zh-CN" sz="2400" b="1" dirty="0"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buFontTx/>
                  <a:buNone/>
                </a:pPr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 </a:t>
                </a:r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{1}</a:t>
                </a:r>
                <a:endParaRPr lang="en-US" altLang="zh-CN" sz="2400" b="1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buFontTx/>
                  <a:buNone/>
                </a:pPr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en-US" altLang="zh-CN" sz="2400" b="1" dirty="0"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buFontTx/>
                  <a:buNone/>
                </a:pPr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i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  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n  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2400" b="1" dirty="0"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400" b="1" i="1" baseline="-30000" dirty="0" err="1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baseline="-300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 </m:t>
                    </m:r>
                    <m:r>
                      <a:rPr lang="en-US" altLang="zh-CN" sz="24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baseline="-300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en-US" altLang="zh-CN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当前第</a:t>
                </a:r>
                <a:r>
                  <a:rPr lang="en-US" altLang="zh-CN" sz="2000" b="1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个活动开始的时间大于等于第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个活动结束的时间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b="1" baseline="-3000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buFontTx/>
                  <a:buNone/>
                </a:pPr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A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A∪{</a:t>
                </a:r>
                <a:r>
                  <a:rPr lang="en-US" altLang="zh-CN" sz="2400" b="1" dirty="0" err="1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}；</a:t>
                </a:r>
                <a:r>
                  <a:rPr lang="en-US" altLang="zh-CN" sz="2400" b="1" dirty="0" err="1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b="1" dirty="0" err="1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dirty="0" err="1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400" b="1" dirty="0">
                  <a:effectLst/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7.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Return  </a:t>
                </a:r>
                <a:r>
                  <a:rPr lang="en-US" altLang="zh-CN" sz="2400" b="1" dirty="0">
                    <a:effectLst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endParaRPr lang="en-US" altLang="zh-CN" sz="2400" b="1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004" y="3252788"/>
                <a:ext cx="9289032" cy="2876136"/>
              </a:xfrm>
              <a:prstGeom prst="rect">
                <a:avLst/>
              </a:prstGeom>
              <a:blipFill rotWithShape="1">
                <a:blip r:embed="rId2"/>
                <a:stretch>
                  <a:fillRect l="-3461" t="-11" r="5" b="-985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1380" name="Rectangle 4"/>
              <p:cNvSpPr>
                <a:spLocks noChangeArrowheads="1"/>
              </p:cNvSpPr>
              <p:nvPr/>
            </p:nvSpPr>
            <p:spPr bwMode="auto">
              <a:xfrm>
                <a:off x="1039044" y="1484784"/>
                <a:ext cx="8352928" cy="387074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marL="288290">
                  <a:lnSpc>
                    <a:spcPct val="150000"/>
                  </a:lnSpc>
                  <a:buFontTx/>
                  <a:buChar char="•"/>
                </a:pPr>
                <a:r>
                  <a:rPr lang="zh-CN" altLang="en-US" sz="36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如果结束时间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6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36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36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36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3600" b="1" i="1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en-US" sz="36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已排序</a:t>
                </a:r>
                <a:endParaRPr lang="zh-CN" altLang="en-US" sz="36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47700">
                  <a:lnSpc>
                    <a:spcPct val="150000"/>
                  </a:lnSpc>
                </a:pPr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zh-CN" altLang="en-US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3200" b="1" i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8290">
                  <a:lnSpc>
                    <a:spcPct val="150000"/>
                  </a:lnSpc>
                  <a:buFontTx/>
                  <a:buChar char="•"/>
                </a:pPr>
                <a:r>
                  <a:rPr lang="zh-CN" altLang="en-US" sz="36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如果结束时间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6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b="1" i="1" dirty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altLang="zh-CN" sz="3600" b="1" i="1" dirty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36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36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36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3600" b="1" i="1" dirty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en-US" sz="36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未排序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（先对序列进行排序）</a:t>
                </a:r>
                <a:endParaRPr lang="zh-CN" altLang="en-US" sz="3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47700">
                  <a:lnSpc>
                    <a:spcPct val="150000"/>
                  </a:lnSpc>
                </a:pPr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zh-CN" altLang="en-US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zh-CN" altLang="en-US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sz="3200" b="1" i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zh-CN" altLang="en-US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𝚯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36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36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138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9044" y="1484784"/>
                <a:ext cx="8352928" cy="3870740"/>
              </a:xfrm>
              <a:prstGeom prst="rect">
                <a:avLst/>
              </a:prstGeom>
              <a:blipFill rotWithShape="1">
                <a:blip r:embed="rId1"/>
                <a:stretch>
                  <a:fillRect l="-154" t="-332" r="-148" b="-31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1381" name="Text Box 5"/>
          <p:cNvSpPr txBox="1">
            <a:spLocks noChangeArrowheads="1"/>
          </p:cNvSpPr>
          <p:nvPr/>
        </p:nvSpPr>
        <p:spPr bwMode="auto">
          <a:xfrm>
            <a:off x="3919364" y="404664"/>
            <a:ext cx="2911475" cy="70643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复杂性分析</a:t>
            </a:r>
            <a:endParaRPr kumimoji="1"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1543050" y="1772816"/>
            <a:ext cx="7558088" cy="3611562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36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需要证明</a:t>
            </a:r>
            <a:endParaRPr lang="zh-CN" altLang="en-US" sz="36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活动选择问题具有优化子结构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活动选择问题具有贪心选择性</a:t>
            </a:r>
            <a:endParaRPr lang="zh-CN" altLang="en-US" sz="3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算法按照贪心选择性计算优化解</a:t>
            </a:r>
            <a:endParaRPr lang="zh-CN" altLang="en-US" sz="3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6434" name="Text Box 4"/>
          <p:cNvSpPr txBox="1"/>
          <p:nvPr/>
        </p:nvSpPr>
        <p:spPr>
          <a:xfrm>
            <a:off x="3160713" y="315913"/>
            <a:ext cx="4135437" cy="7064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算法正确性证明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1" name="Rectangle 3"/>
          <p:cNvSpPr>
            <a:spLocks noGrp="1" noChangeArrowheads="1"/>
          </p:cNvSpPr>
          <p:nvPr>
            <p:ph idx="1"/>
          </p:nvPr>
        </p:nvSpPr>
        <p:spPr>
          <a:xfrm>
            <a:off x="102940" y="1451224"/>
            <a:ext cx="9793088" cy="864095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定理：</a:t>
            </a:r>
            <a:r>
              <a:rPr lang="zh-CN" altLang="en-US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Greedy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-Activity-Selector</a:t>
            </a:r>
            <a:r>
              <a:rPr lang="zh-CN" altLang="en-US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算法能够产生最优解。</a:t>
            </a:r>
            <a:endParaRPr lang="en-US" altLang="zh-CN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02940" y="2459335"/>
            <a:ext cx="9793088" cy="3849985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证明：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34290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）由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引理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可知活动选择问题具有优化子结构；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0" indent="34290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）由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引理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知活动选择问题具有贪心选择性；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marL="0" indent="34290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Greedy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-Activity-Selector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算法按照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引理3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的贪心选择性进行局部优化选择。</a:t>
            </a:r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solidFill>
                  <a:srgbClr val="66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4000" b="1" dirty="0">
              <a:solidFill>
                <a:srgbClr val="6633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 Box 4"/>
          <p:cNvSpPr txBox="1"/>
          <p:nvPr/>
        </p:nvSpPr>
        <p:spPr>
          <a:xfrm>
            <a:off x="3160713" y="315913"/>
            <a:ext cx="4135437" cy="7064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算法正确性证明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884863" y="1592610"/>
            <a:ext cx="18875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3</a:t>
            </a:r>
            <a:endParaRPr lang="en-US" sz="2400" baseline="-25000" noProof="1"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95425" y="1592610"/>
            <a:ext cx="1431925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1</a:t>
            </a:r>
            <a:endParaRPr lang="en-US" sz="2400" baseline="-25000" noProof="1"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97313" y="2199035"/>
            <a:ext cx="1671637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4</a:t>
            </a:r>
            <a:endParaRPr lang="en-US" sz="2400" baseline="-25000" noProof="1"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2163" y="2514948"/>
            <a:ext cx="1806575" cy="604837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2</a:t>
            </a:r>
            <a:endParaRPr lang="en-US" sz="2400" baseline="-25000" noProof="1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84525" y="1268760"/>
            <a:ext cx="21844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5</a:t>
            </a:r>
            <a:endParaRPr lang="en-US" sz="2400" noProof="1"/>
          </a:p>
        </p:txBody>
      </p:sp>
      <p:sp>
        <p:nvSpPr>
          <p:cNvPr id="9" name="Rounded Rectangle 8"/>
          <p:cNvSpPr/>
          <p:nvPr/>
        </p:nvSpPr>
        <p:spPr>
          <a:xfrm>
            <a:off x="8034338" y="1840260"/>
            <a:ext cx="15748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7</a:t>
            </a:r>
            <a:endParaRPr lang="en-US" sz="2400" baseline="-25000" noProof="1">
              <a:sym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59538" y="2592735"/>
            <a:ext cx="26241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ym typeface="+mn-ea"/>
              </a:rPr>
              <a:t>a</a:t>
            </a:r>
            <a:r>
              <a:rPr lang="en-US" sz="2400" baseline="-25000" noProof="1">
                <a:sym typeface="+mn-ea"/>
              </a:rPr>
              <a:t>6</a:t>
            </a:r>
            <a:endParaRPr lang="en-US" sz="2400" baseline="-25000" noProof="1">
              <a:sym typeface="+mn-ea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92163" y="3373785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96325" y="3335685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39775" y="2397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  <p:sp>
        <p:nvSpPr>
          <p:cNvPr id="15" name="Rounded Rectangle 3"/>
          <p:cNvSpPr/>
          <p:nvPr/>
        </p:nvSpPr>
        <p:spPr>
          <a:xfrm>
            <a:off x="5743989" y="4152007"/>
            <a:ext cx="18875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5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Rounded Rectangle 4"/>
          <p:cNvSpPr/>
          <p:nvPr/>
        </p:nvSpPr>
        <p:spPr>
          <a:xfrm>
            <a:off x="1354551" y="4152007"/>
            <a:ext cx="1431925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2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ounded Rectangle 5"/>
          <p:cNvSpPr/>
          <p:nvPr/>
        </p:nvSpPr>
        <p:spPr>
          <a:xfrm>
            <a:off x="3756439" y="4758432"/>
            <a:ext cx="1671637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4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ounded Rectangle 6"/>
          <p:cNvSpPr/>
          <p:nvPr/>
        </p:nvSpPr>
        <p:spPr>
          <a:xfrm>
            <a:off x="651289" y="5074345"/>
            <a:ext cx="1806575" cy="604837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1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ounded Rectangle 7"/>
          <p:cNvSpPr/>
          <p:nvPr/>
        </p:nvSpPr>
        <p:spPr>
          <a:xfrm>
            <a:off x="3043651" y="3828157"/>
            <a:ext cx="21844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</a:rPr>
              <a:t>3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0" name="Rounded Rectangle 8"/>
          <p:cNvSpPr/>
          <p:nvPr/>
        </p:nvSpPr>
        <p:spPr>
          <a:xfrm>
            <a:off x="7893464" y="4399657"/>
            <a:ext cx="15748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7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ounded Rectangle 9"/>
          <p:cNvSpPr/>
          <p:nvPr/>
        </p:nvSpPr>
        <p:spPr>
          <a:xfrm>
            <a:off x="6318664" y="5152132"/>
            <a:ext cx="26241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6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10"/>
          <p:cNvCxnSpPr/>
          <p:nvPr/>
        </p:nvCxnSpPr>
        <p:spPr>
          <a:xfrm>
            <a:off x="651289" y="5933182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1"/>
          <p:cNvSpPr txBox="1"/>
          <p:nvPr/>
        </p:nvSpPr>
        <p:spPr>
          <a:xfrm>
            <a:off x="8555451" y="5895082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39775" y="2397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76200" y="4593977"/>
                <a:ext cx="10134600" cy="21411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05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引理3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 algn="just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,⋯,</m:t>
                        </m:r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个活动集合，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b="1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2400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baseline="-30000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| </m:t>
                    </m:r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中具有最小结束时间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baseline="-30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2400" b="1" i="1" baseline="-48000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baseline="-48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的活动，设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的包含活动1的优化解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593977"/>
                <a:ext cx="10134600" cy="2141190"/>
              </a:xfrm>
              <a:prstGeom prst="rect">
                <a:avLst/>
              </a:prstGeom>
              <a:blipFill rotWithShape="1">
                <a:blip r:embed="rId1"/>
                <a:stretch>
                  <a:fillRect l="-125" t="-611" r="-125" b="-152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3"/>
          <p:cNvSpPr/>
          <p:nvPr/>
        </p:nvSpPr>
        <p:spPr>
          <a:xfrm>
            <a:off x="5743989" y="2024658"/>
            <a:ext cx="18875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5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Rounded Rectangle 4"/>
          <p:cNvSpPr/>
          <p:nvPr/>
        </p:nvSpPr>
        <p:spPr>
          <a:xfrm>
            <a:off x="1354551" y="2024658"/>
            <a:ext cx="1431925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2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Rounded Rectangle 5"/>
          <p:cNvSpPr/>
          <p:nvPr/>
        </p:nvSpPr>
        <p:spPr>
          <a:xfrm>
            <a:off x="3756439" y="2631083"/>
            <a:ext cx="1671637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4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8" name="Rounded Rectangle 6"/>
          <p:cNvSpPr/>
          <p:nvPr/>
        </p:nvSpPr>
        <p:spPr>
          <a:xfrm>
            <a:off x="651289" y="2946996"/>
            <a:ext cx="1806575" cy="604837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1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Rounded Rectangle 7"/>
          <p:cNvSpPr/>
          <p:nvPr/>
        </p:nvSpPr>
        <p:spPr>
          <a:xfrm>
            <a:off x="3043651" y="1700808"/>
            <a:ext cx="21844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</a:rPr>
              <a:t>3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0" name="Rounded Rectangle 8"/>
          <p:cNvSpPr/>
          <p:nvPr/>
        </p:nvSpPr>
        <p:spPr>
          <a:xfrm>
            <a:off x="7893464" y="2272308"/>
            <a:ext cx="1574800" cy="604838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7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Rounded Rectangle 9"/>
          <p:cNvSpPr/>
          <p:nvPr/>
        </p:nvSpPr>
        <p:spPr>
          <a:xfrm>
            <a:off x="6318664" y="3024783"/>
            <a:ext cx="2624137" cy="606425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>
                <a:solidFill>
                  <a:schemeClr val="tx1"/>
                </a:solidFill>
                <a:sym typeface="+mn-ea"/>
              </a:rPr>
              <a:t>a</a:t>
            </a:r>
            <a:r>
              <a:rPr lang="en-US" sz="2400" baseline="-25000" noProof="1">
                <a:solidFill>
                  <a:schemeClr val="tx1"/>
                </a:solidFill>
                <a:sym typeface="+mn-ea"/>
              </a:rPr>
              <a:t>6</a:t>
            </a:r>
            <a:endParaRPr lang="en-US" sz="2400" baseline="-25000" noProof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Straight Arrow Connector 10"/>
          <p:cNvCxnSpPr/>
          <p:nvPr/>
        </p:nvCxnSpPr>
        <p:spPr>
          <a:xfrm>
            <a:off x="651289" y="3805833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1"/>
          <p:cNvSpPr txBox="1"/>
          <p:nvPr/>
        </p:nvSpPr>
        <p:spPr>
          <a:xfrm>
            <a:off x="8555451" y="3767733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001963" y="1612900"/>
            <a:ext cx="6738937" cy="241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2397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884863" y="2352675"/>
            <a:ext cx="1887537" cy="606425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5</a:t>
            </a:r>
            <a:endParaRPr lang="en-US" sz="2400" noProof="1"/>
          </a:p>
        </p:txBody>
      </p:sp>
      <p:sp>
        <p:nvSpPr>
          <p:cNvPr id="6" name="Rounded Rectangle 5"/>
          <p:cNvSpPr/>
          <p:nvPr/>
        </p:nvSpPr>
        <p:spPr>
          <a:xfrm>
            <a:off x="3897313" y="2951163"/>
            <a:ext cx="1671637" cy="604837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4</a:t>
            </a:r>
            <a:endParaRPr lang="en-US" sz="2400" noProof="1"/>
          </a:p>
        </p:txBody>
      </p:sp>
      <p:sp>
        <p:nvSpPr>
          <p:cNvPr id="7" name="Rounded Rectangle 6"/>
          <p:cNvSpPr/>
          <p:nvPr/>
        </p:nvSpPr>
        <p:spPr>
          <a:xfrm>
            <a:off x="792163" y="3275013"/>
            <a:ext cx="1806575" cy="604837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1</a:t>
            </a:r>
            <a:endParaRPr lang="en-US" sz="2400" noProof="1"/>
          </a:p>
        </p:txBody>
      </p:sp>
      <p:sp>
        <p:nvSpPr>
          <p:cNvPr id="8" name="Rounded Rectangle 7"/>
          <p:cNvSpPr/>
          <p:nvPr/>
        </p:nvSpPr>
        <p:spPr>
          <a:xfrm>
            <a:off x="3187700" y="2032000"/>
            <a:ext cx="2184400" cy="604838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3</a:t>
            </a:r>
            <a:endParaRPr lang="en-US" sz="2400" noProof="1"/>
          </a:p>
        </p:txBody>
      </p:sp>
      <p:sp>
        <p:nvSpPr>
          <p:cNvPr id="9" name="Rounded Rectangle 8"/>
          <p:cNvSpPr/>
          <p:nvPr/>
        </p:nvSpPr>
        <p:spPr>
          <a:xfrm>
            <a:off x="8034338" y="2600325"/>
            <a:ext cx="1574800" cy="604838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7</a:t>
            </a:r>
            <a:endParaRPr lang="en-US" sz="2400" noProof="1"/>
          </a:p>
        </p:txBody>
      </p:sp>
      <p:sp>
        <p:nvSpPr>
          <p:cNvPr id="10" name="Rounded Rectangle 9"/>
          <p:cNvSpPr/>
          <p:nvPr/>
        </p:nvSpPr>
        <p:spPr>
          <a:xfrm>
            <a:off x="6459538" y="3352800"/>
            <a:ext cx="2624137" cy="606425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6</a:t>
            </a:r>
            <a:endParaRPr lang="en-US" sz="2400" noProof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92163" y="4133850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96325" y="4095750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5" name="Rounded Rectangle 4"/>
          <p:cNvSpPr/>
          <p:nvPr/>
        </p:nvSpPr>
        <p:spPr>
          <a:xfrm>
            <a:off x="1492250" y="2352675"/>
            <a:ext cx="1431925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2</a:t>
            </a:r>
            <a:endParaRPr lang="en-US" sz="2400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695450" y="4529138"/>
                <a:ext cx="7840538" cy="4966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400" b="1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𝒋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400" b="1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}={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,⋯,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4529138"/>
                <a:ext cx="7840538" cy="496674"/>
              </a:xfrm>
              <a:prstGeom prst="rect">
                <a:avLst/>
              </a:prstGeom>
              <a:blipFill rotWithShape="1">
                <a:blip r:embed="rId1"/>
                <a:stretch>
                  <a:fillRect t="-64" r="2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597525" y="1939925"/>
            <a:ext cx="4440238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" name="Rounded Rectangle 3"/>
          <p:cNvSpPr/>
          <p:nvPr/>
        </p:nvSpPr>
        <p:spPr>
          <a:xfrm>
            <a:off x="5884863" y="2352675"/>
            <a:ext cx="1887537" cy="606425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5</a:t>
            </a:r>
            <a:endParaRPr lang="en-US" sz="2400" noProof="1"/>
          </a:p>
        </p:txBody>
      </p:sp>
      <p:sp>
        <p:nvSpPr>
          <p:cNvPr id="5" name="Rounded Rectangle 4"/>
          <p:cNvSpPr/>
          <p:nvPr/>
        </p:nvSpPr>
        <p:spPr>
          <a:xfrm>
            <a:off x="1492250" y="2352675"/>
            <a:ext cx="1431925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2</a:t>
            </a:r>
            <a:endParaRPr lang="en-US" sz="2400" noProof="1"/>
          </a:p>
        </p:txBody>
      </p:sp>
      <p:sp>
        <p:nvSpPr>
          <p:cNvPr id="7" name="Rounded Rectangle 6"/>
          <p:cNvSpPr/>
          <p:nvPr/>
        </p:nvSpPr>
        <p:spPr>
          <a:xfrm>
            <a:off x="792163" y="3275013"/>
            <a:ext cx="1806575" cy="604837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1</a:t>
            </a:r>
            <a:endParaRPr lang="en-US" sz="2400" noProof="1"/>
          </a:p>
        </p:txBody>
      </p:sp>
      <p:sp>
        <p:nvSpPr>
          <p:cNvPr id="8" name="Rounded Rectangle 7"/>
          <p:cNvSpPr/>
          <p:nvPr/>
        </p:nvSpPr>
        <p:spPr>
          <a:xfrm>
            <a:off x="3187700" y="2032000"/>
            <a:ext cx="2184400" cy="604838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3</a:t>
            </a:r>
            <a:endParaRPr lang="en-US" sz="2400" noProof="1"/>
          </a:p>
        </p:txBody>
      </p:sp>
      <p:sp>
        <p:nvSpPr>
          <p:cNvPr id="9" name="Rounded Rectangle 8"/>
          <p:cNvSpPr/>
          <p:nvPr/>
        </p:nvSpPr>
        <p:spPr>
          <a:xfrm>
            <a:off x="8034338" y="2600325"/>
            <a:ext cx="1574800" cy="604838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7</a:t>
            </a:r>
            <a:endParaRPr lang="en-US" sz="2400" noProof="1"/>
          </a:p>
        </p:txBody>
      </p:sp>
      <p:sp>
        <p:nvSpPr>
          <p:cNvPr id="10" name="Rounded Rectangle 9"/>
          <p:cNvSpPr/>
          <p:nvPr/>
        </p:nvSpPr>
        <p:spPr>
          <a:xfrm>
            <a:off x="6459538" y="3352800"/>
            <a:ext cx="2624137" cy="606425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6</a:t>
            </a:r>
            <a:endParaRPr lang="en-US" sz="2400" noProof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92163" y="4133850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96325" y="4095750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5" name="Rounded Rectangle 5"/>
          <p:cNvSpPr/>
          <p:nvPr/>
        </p:nvSpPr>
        <p:spPr>
          <a:xfrm>
            <a:off x="3897313" y="2959100"/>
            <a:ext cx="1671637" cy="604838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4</a:t>
            </a:r>
            <a:endParaRPr lang="en-US" sz="2400" noProof="1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39775" y="2397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22691" y="4660425"/>
                <a:ext cx="8848650" cy="4966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91" y="4660425"/>
                <a:ext cx="8848650" cy="496674"/>
              </a:xfrm>
              <a:prstGeom prst="rect">
                <a:avLst/>
              </a:prstGeom>
              <a:blipFill rotWithShape="1">
                <a:blip r:embed="rId1"/>
                <a:stretch>
                  <a:fillRect l="-4" t="-32" r="3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7826375" y="1812925"/>
            <a:ext cx="1930400" cy="146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" name="Rounded Rectangle 3"/>
          <p:cNvSpPr/>
          <p:nvPr/>
        </p:nvSpPr>
        <p:spPr>
          <a:xfrm>
            <a:off x="5884863" y="2352675"/>
            <a:ext cx="1887537" cy="606425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5</a:t>
            </a:r>
            <a:endParaRPr lang="en-US" sz="2400" noProof="1"/>
          </a:p>
        </p:txBody>
      </p:sp>
      <p:sp>
        <p:nvSpPr>
          <p:cNvPr id="5" name="Rounded Rectangle 4"/>
          <p:cNvSpPr/>
          <p:nvPr/>
        </p:nvSpPr>
        <p:spPr>
          <a:xfrm>
            <a:off x="1495425" y="2352675"/>
            <a:ext cx="1431925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2</a:t>
            </a:r>
            <a:endParaRPr lang="en-US" sz="2400" noProof="1"/>
          </a:p>
        </p:txBody>
      </p:sp>
      <p:sp>
        <p:nvSpPr>
          <p:cNvPr id="6" name="Rounded Rectangle 5"/>
          <p:cNvSpPr/>
          <p:nvPr/>
        </p:nvSpPr>
        <p:spPr>
          <a:xfrm>
            <a:off x="3897313" y="2959100"/>
            <a:ext cx="1671637" cy="604838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4</a:t>
            </a:r>
            <a:endParaRPr lang="en-US" sz="2400" noProof="1"/>
          </a:p>
        </p:txBody>
      </p:sp>
      <p:sp>
        <p:nvSpPr>
          <p:cNvPr id="7" name="Rounded Rectangle 6"/>
          <p:cNvSpPr/>
          <p:nvPr/>
        </p:nvSpPr>
        <p:spPr>
          <a:xfrm>
            <a:off x="792163" y="3275013"/>
            <a:ext cx="1806575" cy="604837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1</a:t>
            </a:r>
            <a:endParaRPr lang="en-US" sz="2400" noProof="1"/>
          </a:p>
        </p:txBody>
      </p:sp>
      <p:sp>
        <p:nvSpPr>
          <p:cNvPr id="8" name="Rounded Rectangle 7"/>
          <p:cNvSpPr/>
          <p:nvPr/>
        </p:nvSpPr>
        <p:spPr>
          <a:xfrm>
            <a:off x="3187700" y="2032000"/>
            <a:ext cx="2184400" cy="604838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3</a:t>
            </a:r>
            <a:endParaRPr lang="en-US" sz="2400" noProof="1"/>
          </a:p>
        </p:txBody>
      </p:sp>
      <p:sp>
        <p:nvSpPr>
          <p:cNvPr id="9" name="Rounded Rectangle 8"/>
          <p:cNvSpPr/>
          <p:nvPr/>
        </p:nvSpPr>
        <p:spPr>
          <a:xfrm>
            <a:off x="8034338" y="2600325"/>
            <a:ext cx="1574800" cy="604838"/>
          </a:xfrm>
          <a:prstGeom prst="roundRect">
            <a:avLst/>
          </a:prstGeom>
          <a:solidFill>
            <a:srgbClr val="00B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7</a:t>
            </a:r>
            <a:endParaRPr lang="en-US" sz="2400" noProof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92163" y="4133850"/>
            <a:ext cx="881697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96325" y="4095750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39775" y="239713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  <p:sp>
        <p:nvSpPr>
          <p:cNvPr id="15" name="Rounded Rectangle 9"/>
          <p:cNvSpPr/>
          <p:nvPr/>
        </p:nvSpPr>
        <p:spPr>
          <a:xfrm>
            <a:off x="6459538" y="3348038"/>
            <a:ext cx="2624137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6 </a:t>
            </a:r>
            <a:endParaRPr lang="en-US" sz="2400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866850" y="4718671"/>
                <a:ext cx="8848650" cy="5079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50" y="4718671"/>
                <a:ext cx="8848650" cy="507960"/>
              </a:xfrm>
              <a:prstGeom prst="rect">
                <a:avLst/>
              </a:prstGeom>
              <a:blipFill rotWithShape="1">
                <a:blip r:embed="rId1"/>
                <a:stretch>
                  <a:fillRect l="-1" t="-122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title"/>
          </p:nvPr>
        </p:nvSpPr>
        <p:spPr>
          <a:xfrm>
            <a:off x="751012" y="257970"/>
            <a:ext cx="92583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动态规划</a:t>
            </a:r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子问题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3698875" y="1558925"/>
            <a:ext cx="2801938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Big problem</a:t>
            </a:r>
            <a:endParaRPr lang="en-US" noProof="1">
              <a:sym typeface="+mn-ea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00813" y="3000375"/>
            <a:ext cx="209232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36725" y="3027363"/>
            <a:ext cx="2092325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7772400" y="4733925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30875" y="4767263"/>
            <a:ext cx="1539875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195638" y="4765675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6788" y="4765675"/>
            <a:ext cx="153987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5100638" y="2414588"/>
            <a:ext cx="2446337" cy="584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4"/>
            <a:endCxn id="6" idx="0"/>
          </p:cNvCxnSpPr>
          <p:nvPr/>
        </p:nvCxnSpPr>
        <p:spPr>
          <a:xfrm flipH="1">
            <a:off x="2782888" y="2427288"/>
            <a:ext cx="2317750" cy="60007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6500813" y="3856038"/>
            <a:ext cx="1046162" cy="91122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7" idx="0"/>
          </p:cNvCxnSpPr>
          <p:nvPr/>
        </p:nvCxnSpPr>
        <p:spPr>
          <a:xfrm>
            <a:off x="7546975" y="3856038"/>
            <a:ext cx="995363" cy="877887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8" idx="0"/>
          </p:cNvCxnSpPr>
          <p:nvPr/>
        </p:nvCxnSpPr>
        <p:spPr>
          <a:xfrm>
            <a:off x="2782888" y="3883025"/>
            <a:ext cx="3717925" cy="88423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  <a:endCxn id="10" idx="0"/>
          </p:cNvCxnSpPr>
          <p:nvPr/>
        </p:nvCxnSpPr>
        <p:spPr>
          <a:xfrm>
            <a:off x="2782888" y="3883025"/>
            <a:ext cx="1184275" cy="88265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1736725" y="3883025"/>
            <a:ext cx="1046163" cy="88265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041775" y="3054350"/>
            <a:ext cx="209232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cxnSp>
        <p:nvCxnSpPr>
          <p:cNvPr id="24" name="Straight Connector 23"/>
          <p:cNvCxnSpPr>
            <a:stCxn id="21" idx="4"/>
            <a:endCxn id="7" idx="0"/>
          </p:cNvCxnSpPr>
          <p:nvPr/>
        </p:nvCxnSpPr>
        <p:spPr>
          <a:xfrm>
            <a:off x="5087938" y="3910013"/>
            <a:ext cx="3454400" cy="82391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5087938" y="2414588"/>
            <a:ext cx="12700" cy="63817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4"/>
            <a:endCxn id="11" idx="0"/>
          </p:cNvCxnSpPr>
          <p:nvPr/>
        </p:nvCxnSpPr>
        <p:spPr>
          <a:xfrm flipH="1">
            <a:off x="1736725" y="3910013"/>
            <a:ext cx="3351213" cy="85566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 flipH="1">
            <a:off x="3965575" y="3910013"/>
            <a:ext cx="1122363" cy="85566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4"/>
            <a:endCxn id="8" idx="0"/>
          </p:cNvCxnSpPr>
          <p:nvPr/>
        </p:nvCxnSpPr>
        <p:spPr>
          <a:xfrm>
            <a:off x="5087938" y="3910013"/>
            <a:ext cx="1412875" cy="85725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09290" y="5695156"/>
            <a:ext cx="10016926" cy="113024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动态规划法（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Dynamic Programming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）是把一个复杂问题分解为若干个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相互重叠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的子问题，通过求解子问题形成的一系列决策得到原问题的解。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9306942" y="2166094"/>
            <a:ext cx="669925" cy="2144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" name="Rounded Rectangle 3"/>
          <p:cNvSpPr/>
          <p:nvPr/>
        </p:nvSpPr>
        <p:spPr>
          <a:xfrm>
            <a:off x="5555680" y="2613769"/>
            <a:ext cx="1887537" cy="606425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5</a:t>
            </a:r>
            <a:endParaRPr lang="en-US" sz="2400" noProof="1"/>
          </a:p>
        </p:txBody>
      </p:sp>
      <p:sp>
        <p:nvSpPr>
          <p:cNvPr id="5" name="Rounded Rectangle 4"/>
          <p:cNvSpPr/>
          <p:nvPr/>
        </p:nvSpPr>
        <p:spPr>
          <a:xfrm>
            <a:off x="1166242" y="2613769"/>
            <a:ext cx="1431925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2</a:t>
            </a:r>
            <a:endParaRPr lang="en-US" sz="2400" noProof="1"/>
          </a:p>
        </p:txBody>
      </p:sp>
      <p:sp>
        <p:nvSpPr>
          <p:cNvPr id="6" name="Rounded Rectangle 5"/>
          <p:cNvSpPr/>
          <p:nvPr/>
        </p:nvSpPr>
        <p:spPr>
          <a:xfrm>
            <a:off x="3568130" y="3212257"/>
            <a:ext cx="1671637" cy="604837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4       </a:t>
            </a:r>
            <a:endParaRPr lang="en-US" sz="2400" noProof="1"/>
          </a:p>
        </p:txBody>
      </p:sp>
      <p:sp>
        <p:nvSpPr>
          <p:cNvPr id="7" name="Rounded Rectangle 6"/>
          <p:cNvSpPr/>
          <p:nvPr/>
        </p:nvSpPr>
        <p:spPr>
          <a:xfrm>
            <a:off x="462980" y="3536107"/>
            <a:ext cx="1806575" cy="604837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1</a:t>
            </a:r>
            <a:endParaRPr lang="en-US" sz="2400" noProof="1"/>
          </a:p>
        </p:txBody>
      </p:sp>
      <p:sp>
        <p:nvSpPr>
          <p:cNvPr id="8" name="Rounded Rectangle 7"/>
          <p:cNvSpPr/>
          <p:nvPr/>
        </p:nvSpPr>
        <p:spPr>
          <a:xfrm>
            <a:off x="2858517" y="2293094"/>
            <a:ext cx="2184400" cy="604838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3</a:t>
            </a:r>
            <a:endParaRPr lang="en-US" sz="2400" noProof="1"/>
          </a:p>
        </p:txBody>
      </p:sp>
      <p:sp>
        <p:nvSpPr>
          <p:cNvPr id="9" name="Rounded Rectangle 8"/>
          <p:cNvSpPr/>
          <p:nvPr/>
        </p:nvSpPr>
        <p:spPr>
          <a:xfrm>
            <a:off x="7705155" y="2861419"/>
            <a:ext cx="1574800" cy="604838"/>
          </a:xfrm>
          <a:prstGeom prst="roundRect">
            <a:avLst/>
          </a:prstGeom>
          <a:solidFill>
            <a:schemeClr val="accent6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7</a:t>
            </a:r>
            <a:endParaRPr lang="en-US" sz="2400" noProof="1"/>
          </a:p>
        </p:txBody>
      </p:sp>
      <p:sp>
        <p:nvSpPr>
          <p:cNvPr id="10" name="Rounded Rectangle 9"/>
          <p:cNvSpPr/>
          <p:nvPr/>
        </p:nvSpPr>
        <p:spPr>
          <a:xfrm>
            <a:off x="6130355" y="3609132"/>
            <a:ext cx="2624137" cy="606425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noProof="1"/>
              <a:t>a</a:t>
            </a:r>
            <a:r>
              <a:rPr lang="en-US" sz="2400" baseline="-25000" noProof="1"/>
              <a:t>6 </a:t>
            </a:r>
            <a:endParaRPr lang="en-US" sz="2400" noProof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62980" y="4394944"/>
            <a:ext cx="9437687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7142" y="4356844"/>
            <a:ext cx="10191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noProof="1">
                <a:solidFill>
                  <a:schemeClr val="accent4"/>
                </a:solidFill>
              </a:rPr>
              <a:t>time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162721"/>
            <a:ext cx="10198918" cy="490533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示例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866850" y="4718671"/>
                <a:ext cx="8848650" cy="5079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2400" b="1" i="1" dirty="0" err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𝑺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50" y="4718671"/>
                <a:ext cx="8848650" cy="507960"/>
              </a:xfrm>
              <a:prstGeom prst="rect">
                <a:avLst/>
              </a:prstGeom>
              <a:blipFill rotWithShape="1">
                <a:blip r:embed="rId1"/>
                <a:stretch>
                  <a:fillRect l="-1" t="-122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044" y="1988840"/>
            <a:ext cx="8280920" cy="3096617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贪心法的基本原理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任务安排问题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8.3 </a:t>
            </a:r>
            <a:r>
              <a:rPr lang="zh-CN" altLang="zh-CN" sz="4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哈夫曼编码问题</a:t>
            </a:r>
            <a:r>
              <a:rPr lang="zh-CN" altLang="en-US" sz="4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（自学）</a:t>
            </a:r>
            <a:endParaRPr lang="en-US" altLang="zh-CN" sz="42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8.4 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最小生成树（自学）</a:t>
            </a:r>
            <a:endParaRPr lang="zh-CN" altLang="en-US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9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768351"/>
            <a:ext cx="9309100" cy="5468962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二进制字符编码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每个字符用一个二进制0、1串来表示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固定长编码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每个字符都用相同长的0、1串表示。</a:t>
            </a:r>
            <a:endParaRPr lang="en-US" altLang="zh-CN" sz="2400" b="1" dirty="0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可变长编码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经常出现的字符用短码，不经常出现的用长码。</a:t>
            </a:r>
            <a:endParaRPr lang="zh-CN" altLang="en-US" sz="2400" b="1" dirty="0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前缀编码</a:t>
            </a:r>
            <a:endParaRPr lang="zh-CN" altLang="en-US" sz="28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无任何字符的编码是另一个字符编码的前缀。</a:t>
            </a:r>
            <a:endParaRPr lang="zh-CN" altLang="en-US" sz="2400" b="1" dirty="0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3829050" y="61913"/>
            <a:ext cx="2735263" cy="70643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计算机编码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计算机编码</a:t>
            </a:r>
            <a:endParaRPr lang="zh-CN" altLang="en-US" sz="4000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everyday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english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sentence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01100101 01110110 01100101 01110010 01111001 01100100 01100001 01111001 00100000 01100101 01101110 01100111 01101100 01101001 01110011 01101000 00100000 01110011 01100101 01101110 01110100 01100101 01101110 01100011 01100101</a:t>
            </a:r>
            <a:endParaRPr lang="cs-CZ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qwertyui_opasdfg+hjklzxcv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计算机编码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131074" name="Content Placeholder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en-US" altLang="zh-CN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ryday </a:t>
            </a:r>
            <a:r>
              <a:rPr lang="en-US" altLang="zh-CN" b="1" dirty="0" err="1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nglish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</a:t>
            </a:r>
            <a:r>
              <a:rPr lang="en-US" altLang="zh-CN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nt</a:t>
            </a:r>
            <a:r>
              <a:rPr lang="en-US" altLang="zh-CN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nc</a:t>
            </a:r>
            <a:r>
              <a:rPr lang="en-US" altLang="zh-CN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endParaRPr lang="en-US" altLang="zh-CN" b="1" dirty="0">
              <a:solidFill>
                <a:srgbClr val="F7964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01110110 </a:t>
            </a:r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01110010 01111001 01100100 01100001 01111001 00100000 </a:t>
            </a:r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01101110 01100111 01101100 01101001 01110011 01101000 00100000 01110011 </a:t>
            </a:r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01101110 01110100 </a:t>
            </a:r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01101110 01100011 </a:t>
            </a:r>
            <a:r>
              <a:rPr lang="cs-CZ" altLang="zh-CN" sz="1800" b="1" dirty="0">
                <a:solidFill>
                  <a:srgbClr val="F7964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01100101</a:t>
            </a:r>
            <a:endParaRPr lang="cs-CZ" altLang="zh-CN" sz="1800" b="1" dirty="0">
              <a:solidFill>
                <a:srgbClr val="F7964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qwertyui_opasdfg+hjklzxcv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cs-CZ" altLang="zh-CN" sz="1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altLang="zh-CN" sz="1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935588" y="1243013"/>
            <a:ext cx="3798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 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出现多次的话，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码将会非常低效！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 noChangeArrowheads="1"/>
          </p:cNvSpPr>
          <p:nvPr>
            <p:ph type="title"/>
          </p:nvPr>
        </p:nvSpPr>
        <p:spPr>
          <a:xfrm>
            <a:off x="303213" y="1023938"/>
            <a:ext cx="8310562" cy="1143000"/>
          </a:xfrm>
        </p:spPr>
        <p:txBody>
          <a:bodyPr/>
          <a:lstStyle/>
          <a:p>
            <a:pPr marL="457200" indent="-457200" algn="l">
              <a:buFontTx/>
              <a:buChar char="•"/>
            </a:pP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字符在使用中有一个使用频率</a:t>
            </a:r>
            <a:r>
              <a:rPr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分布，例如</a:t>
            </a:r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en-US" sz="2400" b="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76425" y="2251075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5838825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2825750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4710113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4959350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149725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157788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451475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2106" name="TextBox 17"/>
          <p:cNvSpPr txBox="1">
            <a:spLocks noChangeArrowheads="1"/>
          </p:cNvSpPr>
          <p:nvPr/>
        </p:nvSpPr>
        <p:spPr bwMode="auto">
          <a:xfrm rot="-5400000">
            <a:off x="877888" y="2640013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2107" name="TextBox 18"/>
          <p:cNvSpPr txBox="1">
            <a:spLocks noChangeArrowheads="1"/>
          </p:cNvSpPr>
          <p:nvPr/>
        </p:nvSpPr>
        <p:spPr bwMode="auto">
          <a:xfrm>
            <a:off x="8143875" y="5856288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Letter</a:t>
            </a:r>
            <a:endParaRPr lang="en-US" altLang="zh-CN"/>
          </a:p>
        </p:txBody>
      </p:sp>
      <p:sp>
        <p:nvSpPr>
          <p:cNvPr id="132108" name="TextBox 19"/>
          <p:cNvSpPr txBox="1">
            <a:spLocks noChangeArrowheads="1"/>
          </p:cNvSpPr>
          <p:nvPr/>
        </p:nvSpPr>
        <p:spPr bwMode="auto">
          <a:xfrm>
            <a:off x="2246313" y="244951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2109" name="TextBox 20"/>
          <p:cNvSpPr txBox="1">
            <a:spLocks noChangeArrowheads="1"/>
          </p:cNvSpPr>
          <p:nvPr/>
        </p:nvSpPr>
        <p:spPr bwMode="auto">
          <a:xfrm>
            <a:off x="3232150" y="439896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2110" name="TextBox 21"/>
          <p:cNvSpPr txBox="1">
            <a:spLocks noChangeArrowheads="1"/>
          </p:cNvSpPr>
          <p:nvPr/>
        </p:nvSpPr>
        <p:spPr bwMode="auto">
          <a:xfrm>
            <a:off x="4287838" y="46196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2111" name="TextBox 22"/>
          <p:cNvSpPr txBox="1">
            <a:spLocks noChangeArrowheads="1"/>
          </p:cNvSpPr>
          <p:nvPr/>
        </p:nvSpPr>
        <p:spPr bwMode="auto">
          <a:xfrm>
            <a:off x="5319713" y="3771900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2112" name="TextBox 23"/>
          <p:cNvSpPr txBox="1">
            <a:spLocks noChangeArrowheads="1"/>
          </p:cNvSpPr>
          <p:nvPr/>
        </p:nvSpPr>
        <p:spPr bwMode="auto">
          <a:xfrm>
            <a:off x="6351588" y="4767263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2113" name="TextBox 24"/>
          <p:cNvSpPr txBox="1">
            <a:spLocks noChangeArrowheads="1"/>
          </p:cNvSpPr>
          <p:nvPr/>
        </p:nvSpPr>
        <p:spPr bwMode="auto">
          <a:xfrm>
            <a:off x="7453313" y="5129213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659438" y="2689225"/>
            <a:ext cx="3300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那么如何编码更高效呢？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2179" name="Title 1"/>
          <p:cNvSpPr>
            <a:spLocks noGrp="1"/>
          </p:cNvSpPr>
          <p:nvPr/>
        </p:nvSpPr>
        <p:spPr>
          <a:xfrm>
            <a:off x="471488" y="123825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计算机编码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76425" y="2570435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6158185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3145110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5029473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5278710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469085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477148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770835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3129" name="TextBox 17"/>
          <p:cNvSpPr txBox="1">
            <a:spLocks noChangeArrowheads="1"/>
          </p:cNvSpPr>
          <p:nvPr/>
        </p:nvSpPr>
        <p:spPr bwMode="auto">
          <a:xfrm rot="-5400000">
            <a:off x="878681" y="3128442"/>
            <a:ext cx="1624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3130" name="TextBox 18"/>
          <p:cNvSpPr txBox="1">
            <a:spLocks noChangeArrowheads="1"/>
          </p:cNvSpPr>
          <p:nvPr/>
        </p:nvSpPr>
        <p:spPr bwMode="auto">
          <a:xfrm>
            <a:off x="8143875" y="6237461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Letter</a:t>
            </a:r>
            <a:endParaRPr lang="en-US" altLang="zh-CN" dirty="0"/>
          </a:p>
        </p:txBody>
      </p:sp>
      <p:sp>
        <p:nvSpPr>
          <p:cNvPr id="133131" name="TextBox 19"/>
          <p:cNvSpPr txBox="1">
            <a:spLocks noChangeArrowheads="1"/>
          </p:cNvSpPr>
          <p:nvPr/>
        </p:nvSpPr>
        <p:spPr bwMode="auto">
          <a:xfrm>
            <a:off x="2246313" y="276887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3132" name="TextBox 20"/>
          <p:cNvSpPr txBox="1">
            <a:spLocks noChangeArrowheads="1"/>
          </p:cNvSpPr>
          <p:nvPr/>
        </p:nvSpPr>
        <p:spPr bwMode="auto">
          <a:xfrm>
            <a:off x="3232150" y="471832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3133" name="TextBox 21"/>
          <p:cNvSpPr txBox="1">
            <a:spLocks noChangeArrowheads="1"/>
          </p:cNvSpPr>
          <p:nvPr/>
        </p:nvSpPr>
        <p:spPr bwMode="auto">
          <a:xfrm>
            <a:off x="4287838" y="493898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3134" name="TextBox 22"/>
          <p:cNvSpPr txBox="1">
            <a:spLocks noChangeArrowheads="1"/>
          </p:cNvSpPr>
          <p:nvPr/>
        </p:nvSpPr>
        <p:spPr bwMode="auto">
          <a:xfrm>
            <a:off x="5319713" y="4091260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3135" name="TextBox 23"/>
          <p:cNvSpPr txBox="1">
            <a:spLocks noChangeArrowheads="1"/>
          </p:cNvSpPr>
          <p:nvPr/>
        </p:nvSpPr>
        <p:spPr bwMode="auto">
          <a:xfrm>
            <a:off x="6351588" y="5086623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3136" name="TextBox 24"/>
          <p:cNvSpPr txBox="1">
            <a:spLocks noChangeArrowheads="1"/>
          </p:cNvSpPr>
          <p:nvPr/>
        </p:nvSpPr>
        <p:spPr bwMode="auto">
          <a:xfrm>
            <a:off x="7453313" y="5448573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3137" name="TextBox 2"/>
          <p:cNvSpPr txBox="1">
            <a:spLocks noChangeArrowheads="1"/>
          </p:cNvSpPr>
          <p:nvPr/>
        </p:nvSpPr>
        <p:spPr bwMode="auto">
          <a:xfrm>
            <a:off x="2159000" y="6286773"/>
            <a:ext cx="611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38" name="TextBox 27"/>
          <p:cNvSpPr txBox="1">
            <a:spLocks noChangeArrowheads="1"/>
          </p:cNvSpPr>
          <p:nvPr/>
        </p:nvSpPr>
        <p:spPr bwMode="auto">
          <a:xfrm>
            <a:off x="5254625" y="6280423"/>
            <a:ext cx="62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011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39" name="TextBox 28"/>
          <p:cNvSpPr txBox="1">
            <a:spLocks noChangeArrowheads="1"/>
          </p:cNvSpPr>
          <p:nvPr/>
        </p:nvSpPr>
        <p:spPr bwMode="auto">
          <a:xfrm>
            <a:off x="3232150" y="6301060"/>
            <a:ext cx="844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40" name="TextBox 29"/>
          <p:cNvSpPr txBox="1">
            <a:spLocks noChangeArrowheads="1"/>
          </p:cNvSpPr>
          <p:nvPr/>
        </p:nvSpPr>
        <p:spPr bwMode="auto">
          <a:xfrm>
            <a:off x="4257675" y="6277248"/>
            <a:ext cx="844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010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41" name="TextBox 30"/>
          <p:cNvSpPr txBox="1">
            <a:spLocks noChangeArrowheads="1"/>
          </p:cNvSpPr>
          <p:nvPr/>
        </p:nvSpPr>
        <p:spPr bwMode="auto">
          <a:xfrm>
            <a:off x="6338888" y="6277248"/>
            <a:ext cx="62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42" name="TextBox 31"/>
          <p:cNvSpPr txBox="1">
            <a:spLocks noChangeArrowheads="1"/>
          </p:cNvSpPr>
          <p:nvPr/>
        </p:nvSpPr>
        <p:spPr bwMode="auto">
          <a:xfrm>
            <a:off x="7280275" y="6272957"/>
            <a:ext cx="71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3143" name="TextBox 3"/>
          <p:cNvSpPr txBox="1">
            <a:spLocks noChangeArrowheads="1"/>
          </p:cNvSpPr>
          <p:nvPr/>
        </p:nvSpPr>
        <p:spPr bwMode="auto">
          <a:xfrm>
            <a:off x="441325" y="1120775"/>
            <a:ext cx="9207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固定长编码：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模仿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ASCII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码，但我们用位数更少的编码方式，每个字母分配一个固定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位二进制。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TextBox 25"/>
          <p:cNvSpPr txBox="1"/>
          <p:nvPr/>
        </p:nvSpPr>
        <p:spPr>
          <a:xfrm>
            <a:off x="5416550" y="2355949"/>
            <a:ext cx="4764087" cy="174887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zh-CN" altLang="en-US" sz="2400" b="1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依然非常浪费</a:t>
            </a:r>
            <a:r>
              <a:rPr lang="en-US" sz="2400" b="1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!  </a:t>
            </a:r>
            <a:endParaRPr lang="en-US" sz="2400" b="1" noProof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110</a:t>
            </a:r>
            <a:r>
              <a:rPr 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111</a:t>
            </a:r>
            <a:r>
              <a:rPr 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没有被利用。</a:t>
            </a:r>
            <a:endParaRPr lang="en-US" sz="2400" noProof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en-US" altLang="zh-CN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出现频率高，我们应该给</a:t>
            </a:r>
            <a:r>
              <a:rPr lang="en-US" altLang="zh-CN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的编码长度越短越好。</a:t>
            </a:r>
            <a:endParaRPr lang="zh-CN" altLang="en-US" sz="2400" noProof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37306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Try 0：固定长编码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</a:t>
            </a:r>
            <a:endParaRPr lang="zh-CN" altLang="en-US" sz="2000" b="1" noProof="1">
              <a:solidFill>
                <a:srgbClr val="0070C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3" grpId="0" bldLvl="2" build="p"/>
      <p:bldP spid="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76425" y="2425387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6013137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3000062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4884425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5133662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324037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332100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625787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4153" name="TextBox 17"/>
          <p:cNvSpPr txBox="1">
            <a:spLocks noChangeArrowheads="1"/>
          </p:cNvSpPr>
          <p:nvPr/>
        </p:nvSpPr>
        <p:spPr bwMode="auto">
          <a:xfrm rot="-5400000">
            <a:off x="878681" y="2815119"/>
            <a:ext cx="1624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4154" name="TextBox 18"/>
          <p:cNvSpPr txBox="1">
            <a:spLocks noChangeArrowheads="1"/>
          </p:cNvSpPr>
          <p:nvPr/>
        </p:nvSpPr>
        <p:spPr bwMode="auto">
          <a:xfrm>
            <a:off x="8143875" y="6030600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Letter</a:t>
            </a:r>
            <a:endParaRPr lang="en-US" altLang="zh-CN"/>
          </a:p>
        </p:txBody>
      </p:sp>
      <p:sp>
        <p:nvSpPr>
          <p:cNvPr id="134155" name="TextBox 19"/>
          <p:cNvSpPr txBox="1">
            <a:spLocks noChangeArrowheads="1"/>
          </p:cNvSpPr>
          <p:nvPr/>
        </p:nvSpPr>
        <p:spPr bwMode="auto">
          <a:xfrm>
            <a:off x="2246313" y="26238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4156" name="TextBox 20"/>
          <p:cNvSpPr txBox="1">
            <a:spLocks noChangeArrowheads="1"/>
          </p:cNvSpPr>
          <p:nvPr/>
        </p:nvSpPr>
        <p:spPr bwMode="auto">
          <a:xfrm>
            <a:off x="3232150" y="457327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4157" name="TextBox 21"/>
          <p:cNvSpPr txBox="1">
            <a:spLocks noChangeArrowheads="1"/>
          </p:cNvSpPr>
          <p:nvPr/>
        </p:nvSpPr>
        <p:spPr bwMode="auto">
          <a:xfrm>
            <a:off x="4287838" y="4793937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4158" name="TextBox 22"/>
          <p:cNvSpPr txBox="1">
            <a:spLocks noChangeArrowheads="1"/>
          </p:cNvSpPr>
          <p:nvPr/>
        </p:nvSpPr>
        <p:spPr bwMode="auto">
          <a:xfrm>
            <a:off x="5319713" y="3946212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4159" name="TextBox 23"/>
          <p:cNvSpPr txBox="1">
            <a:spLocks noChangeArrowheads="1"/>
          </p:cNvSpPr>
          <p:nvPr/>
        </p:nvSpPr>
        <p:spPr bwMode="auto">
          <a:xfrm>
            <a:off x="6351588" y="4941575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4160" name="TextBox 24"/>
          <p:cNvSpPr txBox="1">
            <a:spLocks noChangeArrowheads="1"/>
          </p:cNvSpPr>
          <p:nvPr/>
        </p:nvSpPr>
        <p:spPr bwMode="auto">
          <a:xfrm>
            <a:off x="7453313" y="5303525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4161" name="TextBox 2"/>
          <p:cNvSpPr txBox="1">
            <a:spLocks noChangeArrowheads="1"/>
          </p:cNvSpPr>
          <p:nvPr/>
        </p:nvSpPr>
        <p:spPr bwMode="auto">
          <a:xfrm>
            <a:off x="2270125" y="6132200"/>
            <a:ext cx="363537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0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4162" name="TextBox 27"/>
          <p:cNvSpPr txBox="1">
            <a:spLocks noChangeArrowheads="1"/>
          </p:cNvSpPr>
          <p:nvPr/>
        </p:nvSpPr>
        <p:spPr bwMode="auto">
          <a:xfrm>
            <a:off x="5389563" y="6177527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>
                <a:latin typeface="Courier" charset="0"/>
              </a:rPr>
              <a:t>1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4163" name="TextBox 28"/>
          <p:cNvSpPr txBox="1">
            <a:spLocks noChangeArrowheads="1"/>
          </p:cNvSpPr>
          <p:nvPr/>
        </p:nvSpPr>
        <p:spPr bwMode="auto">
          <a:xfrm>
            <a:off x="3232150" y="6156012"/>
            <a:ext cx="5334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4164" name="TextBox 29"/>
          <p:cNvSpPr txBox="1">
            <a:spLocks noChangeArrowheads="1"/>
          </p:cNvSpPr>
          <p:nvPr/>
        </p:nvSpPr>
        <p:spPr bwMode="auto">
          <a:xfrm>
            <a:off x="4257675" y="6132200"/>
            <a:ext cx="5334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01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4165" name="TextBox 30"/>
          <p:cNvSpPr txBox="1">
            <a:spLocks noChangeArrowheads="1"/>
          </p:cNvSpPr>
          <p:nvPr/>
        </p:nvSpPr>
        <p:spPr bwMode="auto">
          <a:xfrm>
            <a:off x="6370937" y="6170299"/>
            <a:ext cx="532804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10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4166" name="TextBox 31"/>
          <p:cNvSpPr txBox="1">
            <a:spLocks noChangeArrowheads="1"/>
          </p:cNvSpPr>
          <p:nvPr/>
        </p:nvSpPr>
        <p:spPr bwMode="auto">
          <a:xfrm>
            <a:off x="7385351" y="6170299"/>
            <a:ext cx="532804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11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4167" name="TextBox 3"/>
          <p:cNvSpPr txBox="1">
            <a:spLocks noChangeArrowheads="1"/>
          </p:cNvSpPr>
          <p:nvPr/>
        </p:nvSpPr>
        <p:spPr bwMode="auto">
          <a:xfrm>
            <a:off x="433388" y="1076543"/>
            <a:ext cx="9197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/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可变长编码：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每个字符分配一个二进制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0/1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串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频率越高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的分配的字符串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长度越短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3210" name="Title 1"/>
          <p:cNvSpPr>
            <a:spLocks noGrp="1"/>
          </p:cNvSpPr>
          <p:nvPr/>
        </p:nvSpPr>
        <p:spPr>
          <a:xfrm>
            <a:off x="37306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1：可变长编码） </a:t>
            </a:r>
            <a:endParaRPr lang="zh-CN" altLang="en-US" sz="3600" b="1" noProof="1">
              <a:solidFill>
                <a:srgbClr val="0070C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0625" y="2682562"/>
            <a:ext cx="3482975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解码时的不确定性！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1" algn="just">
              <a:buFontTx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  例如：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000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可以解码成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AAA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BA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AB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？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67" grpId="0" bldLvl="2" build="p"/>
      <p:bldP spid="3" grpId="0"/>
      <p:bldP spid="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7839" y="2973413"/>
            <a:ext cx="2583854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urier"/>
                <a:cs typeface="Times New Roman" panose="02020603050405020304" pitchFamily="18" charset="0"/>
              </a:rPr>
              <a:t>10010101</a:t>
            </a:r>
            <a:endParaRPr lang="en-US" altLang="zh-CN" sz="2800" dirty="0">
              <a:latin typeface="Courier"/>
              <a:cs typeface="Times New Roman" panose="02020603050405020304" pitchFamily="18" charset="0"/>
            </a:endParaRPr>
          </a:p>
        </p:txBody>
      </p:sp>
      <p:sp>
        <p:nvSpPr>
          <p:cNvPr id="93210" name="Title 1"/>
          <p:cNvSpPr>
            <a:spLocks noGrp="1"/>
          </p:cNvSpPr>
          <p:nvPr/>
        </p:nvSpPr>
        <p:spPr>
          <a:xfrm>
            <a:off x="36671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0" hangingPunct="0"/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ctr" eaLnBrk="0" hangingPunct="0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TextBox 3"/>
          <p:cNvSpPr txBox="1"/>
          <p:nvPr/>
        </p:nvSpPr>
        <p:spPr>
          <a:xfrm>
            <a:off x="831859" y="901299"/>
            <a:ext cx="79295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前缀编码：</a:t>
            </a:r>
            <a:endParaRPr lang="zh-CN" alt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每个字母用二进制串来表示。</a:t>
            </a:r>
            <a:endParaRPr 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出现频率越长的字母，他的编码长度越短。</a:t>
            </a:r>
            <a:endParaRPr lang="en-US" sz="2400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每个字母的编码不允许是另一个字母编码的前缀。</a:t>
            </a:r>
            <a:endParaRPr lang="zh-CN" altLang="en-US" sz="2400" noProof="1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9" name="Straight Connector 4"/>
          <p:cNvCxnSpPr/>
          <p:nvPr/>
        </p:nvCxnSpPr>
        <p:spPr>
          <a:xfrm>
            <a:off x="1876425" y="2569403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"/>
          <p:cNvCxnSpPr/>
          <p:nvPr/>
        </p:nvCxnSpPr>
        <p:spPr>
          <a:xfrm flipH="1">
            <a:off x="1876425" y="6157153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8"/>
          <p:cNvSpPr/>
          <p:nvPr/>
        </p:nvSpPr>
        <p:spPr>
          <a:xfrm>
            <a:off x="2060575" y="3144078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52" name="Rectangle 9"/>
          <p:cNvSpPr/>
          <p:nvPr/>
        </p:nvSpPr>
        <p:spPr>
          <a:xfrm>
            <a:off x="3033713" y="5028441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53" name="Rectangle 10"/>
          <p:cNvSpPr/>
          <p:nvPr/>
        </p:nvSpPr>
        <p:spPr>
          <a:xfrm>
            <a:off x="4076700" y="5277678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54" name="Rectangle 11"/>
          <p:cNvSpPr/>
          <p:nvPr/>
        </p:nvSpPr>
        <p:spPr>
          <a:xfrm>
            <a:off x="5119688" y="4468053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55" name="Rectangle 12"/>
          <p:cNvSpPr/>
          <p:nvPr/>
        </p:nvSpPr>
        <p:spPr>
          <a:xfrm>
            <a:off x="6162675" y="5476116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56" name="Rectangle 13"/>
          <p:cNvSpPr/>
          <p:nvPr/>
        </p:nvSpPr>
        <p:spPr>
          <a:xfrm>
            <a:off x="7183438" y="5769803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57" name="TextBox 18"/>
          <p:cNvSpPr txBox="1">
            <a:spLocks noChangeArrowheads="1"/>
          </p:cNvSpPr>
          <p:nvPr/>
        </p:nvSpPr>
        <p:spPr bwMode="auto">
          <a:xfrm>
            <a:off x="8143875" y="6174616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Letter</a:t>
            </a:r>
            <a:endParaRPr lang="en-US" altLang="zh-CN"/>
          </a:p>
        </p:txBody>
      </p: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2246313" y="2767841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3232150" y="4717291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60" name="TextBox 21"/>
          <p:cNvSpPr txBox="1">
            <a:spLocks noChangeArrowheads="1"/>
          </p:cNvSpPr>
          <p:nvPr/>
        </p:nvSpPr>
        <p:spPr bwMode="auto">
          <a:xfrm>
            <a:off x="4287838" y="4937953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61" name="TextBox 22"/>
          <p:cNvSpPr txBox="1">
            <a:spLocks noChangeArrowheads="1"/>
          </p:cNvSpPr>
          <p:nvPr/>
        </p:nvSpPr>
        <p:spPr bwMode="auto">
          <a:xfrm>
            <a:off x="5319713" y="4090228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62" name="TextBox 23"/>
          <p:cNvSpPr txBox="1">
            <a:spLocks noChangeArrowheads="1"/>
          </p:cNvSpPr>
          <p:nvPr/>
        </p:nvSpPr>
        <p:spPr bwMode="auto">
          <a:xfrm>
            <a:off x="6351588" y="5085591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63" name="TextBox 24"/>
          <p:cNvSpPr txBox="1">
            <a:spLocks noChangeArrowheads="1"/>
          </p:cNvSpPr>
          <p:nvPr/>
        </p:nvSpPr>
        <p:spPr bwMode="auto">
          <a:xfrm>
            <a:off x="7453313" y="5447541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76" name="TextBox 2"/>
          <p:cNvSpPr txBox="1">
            <a:spLocks noChangeArrowheads="1"/>
          </p:cNvSpPr>
          <p:nvPr/>
        </p:nvSpPr>
        <p:spPr bwMode="auto">
          <a:xfrm>
            <a:off x="2191172" y="6229052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77" name="TextBox 27"/>
          <p:cNvSpPr txBox="1">
            <a:spLocks noChangeArrowheads="1"/>
          </p:cNvSpPr>
          <p:nvPr/>
        </p:nvSpPr>
        <p:spPr bwMode="auto">
          <a:xfrm>
            <a:off x="5310664" y="6229052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>
                <a:latin typeface="Courier" charset="0"/>
              </a:rPr>
              <a:t>00</a:t>
            </a:r>
            <a:endParaRPr lang="en-US" altLang="zh-CN" b="1">
              <a:latin typeface="Courier" charset="0"/>
            </a:endParaRPr>
          </a:p>
        </p:txBody>
      </p:sp>
      <p:sp>
        <p:nvSpPr>
          <p:cNvPr id="78" name="TextBox 28"/>
          <p:cNvSpPr txBox="1">
            <a:spLocks noChangeArrowheads="1"/>
          </p:cNvSpPr>
          <p:nvPr/>
        </p:nvSpPr>
        <p:spPr bwMode="auto">
          <a:xfrm>
            <a:off x="3158808" y="6229052"/>
            <a:ext cx="63976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79" name="TextBox 29"/>
          <p:cNvSpPr txBox="1">
            <a:spLocks noChangeArrowheads="1"/>
          </p:cNvSpPr>
          <p:nvPr/>
        </p:nvSpPr>
        <p:spPr bwMode="auto">
          <a:xfrm>
            <a:off x="4218227" y="6229052"/>
            <a:ext cx="63976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110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80" name="TextBox 30"/>
          <p:cNvSpPr txBox="1">
            <a:spLocks noChangeArrowheads="1"/>
          </p:cNvSpPr>
          <p:nvPr/>
        </p:nvSpPr>
        <p:spPr bwMode="auto">
          <a:xfrm>
            <a:off x="6261157" y="6229052"/>
            <a:ext cx="610536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111</a:t>
            </a:r>
            <a:endParaRPr lang="en-US" altLang="zh-CN" b="1">
              <a:latin typeface="Courier" charset="0"/>
            </a:endParaRPr>
          </a:p>
        </p:txBody>
      </p:sp>
      <p:sp>
        <p:nvSpPr>
          <p:cNvPr id="81" name="TextBox 31"/>
          <p:cNvSpPr txBox="1">
            <a:spLocks noChangeArrowheads="1"/>
          </p:cNvSpPr>
          <p:nvPr/>
        </p:nvSpPr>
        <p:spPr bwMode="auto">
          <a:xfrm>
            <a:off x="7333364" y="6229052"/>
            <a:ext cx="61053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100</a:t>
            </a:r>
            <a:endParaRPr lang="en-US" altLang="zh-CN" b="1">
              <a:latin typeface="Courier" charset="0"/>
            </a:endParaRPr>
          </a:p>
        </p:txBody>
      </p:sp>
      <p:sp>
        <p:nvSpPr>
          <p:cNvPr id="26" name="TextBox 17"/>
          <p:cNvSpPr txBox="1">
            <a:spLocks noChangeArrowheads="1"/>
          </p:cNvSpPr>
          <p:nvPr/>
        </p:nvSpPr>
        <p:spPr bwMode="auto">
          <a:xfrm rot="16200000">
            <a:off x="877888" y="3081164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76425" y="2692226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6279976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3266901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5151264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5400501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590876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598939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892626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6201" name="TextBox 17"/>
          <p:cNvSpPr txBox="1">
            <a:spLocks noChangeArrowheads="1"/>
          </p:cNvSpPr>
          <p:nvPr/>
        </p:nvSpPr>
        <p:spPr bwMode="auto">
          <a:xfrm rot="-5400000">
            <a:off x="877888" y="3081164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6202" name="TextBox 18"/>
          <p:cNvSpPr txBox="1">
            <a:spLocks noChangeArrowheads="1"/>
          </p:cNvSpPr>
          <p:nvPr/>
        </p:nvSpPr>
        <p:spPr bwMode="auto">
          <a:xfrm>
            <a:off x="8143875" y="6297439"/>
            <a:ext cx="996950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altLang="zh-CN" dirty="0"/>
              <a:t>Letter</a:t>
            </a:r>
            <a:endParaRPr lang="en-US" altLang="zh-CN" dirty="0"/>
          </a:p>
        </p:txBody>
      </p:sp>
      <p:sp>
        <p:nvSpPr>
          <p:cNvPr id="136203" name="TextBox 19"/>
          <p:cNvSpPr txBox="1">
            <a:spLocks noChangeArrowheads="1"/>
          </p:cNvSpPr>
          <p:nvPr/>
        </p:nvSpPr>
        <p:spPr bwMode="auto">
          <a:xfrm>
            <a:off x="2246313" y="2890664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6204" name="TextBox 20"/>
          <p:cNvSpPr txBox="1">
            <a:spLocks noChangeArrowheads="1"/>
          </p:cNvSpPr>
          <p:nvPr/>
        </p:nvSpPr>
        <p:spPr bwMode="auto">
          <a:xfrm>
            <a:off x="3232150" y="4840114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6205" name="TextBox 21"/>
          <p:cNvSpPr txBox="1">
            <a:spLocks noChangeArrowheads="1"/>
          </p:cNvSpPr>
          <p:nvPr/>
        </p:nvSpPr>
        <p:spPr bwMode="auto">
          <a:xfrm>
            <a:off x="4287838" y="5060776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6206" name="TextBox 22"/>
          <p:cNvSpPr txBox="1">
            <a:spLocks noChangeArrowheads="1"/>
          </p:cNvSpPr>
          <p:nvPr/>
        </p:nvSpPr>
        <p:spPr bwMode="auto">
          <a:xfrm>
            <a:off x="5319713" y="4213051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6207" name="TextBox 23"/>
          <p:cNvSpPr txBox="1">
            <a:spLocks noChangeArrowheads="1"/>
          </p:cNvSpPr>
          <p:nvPr/>
        </p:nvSpPr>
        <p:spPr bwMode="auto">
          <a:xfrm>
            <a:off x="6351588" y="5208414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6208" name="TextBox 24"/>
          <p:cNvSpPr txBox="1">
            <a:spLocks noChangeArrowheads="1"/>
          </p:cNvSpPr>
          <p:nvPr/>
        </p:nvSpPr>
        <p:spPr bwMode="auto">
          <a:xfrm>
            <a:off x="7453313" y="5570364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6209" name="TextBox 2"/>
          <p:cNvSpPr txBox="1">
            <a:spLocks noChangeArrowheads="1"/>
          </p:cNvSpPr>
          <p:nvPr/>
        </p:nvSpPr>
        <p:spPr bwMode="auto">
          <a:xfrm>
            <a:off x="2235994" y="6370290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6210" name="TextBox 27"/>
          <p:cNvSpPr txBox="1">
            <a:spLocks noChangeArrowheads="1"/>
          </p:cNvSpPr>
          <p:nvPr/>
        </p:nvSpPr>
        <p:spPr bwMode="auto">
          <a:xfrm>
            <a:off x="5389563" y="6386339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>
                <a:latin typeface="Courier" charset="0"/>
              </a:rPr>
              <a:t>00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6211" name="TextBox 28"/>
          <p:cNvSpPr txBox="1">
            <a:spLocks noChangeArrowheads="1"/>
          </p:cNvSpPr>
          <p:nvPr/>
        </p:nvSpPr>
        <p:spPr bwMode="auto">
          <a:xfrm>
            <a:off x="3155950" y="6384578"/>
            <a:ext cx="6096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101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6212" name="TextBox 29"/>
          <p:cNvSpPr txBox="1">
            <a:spLocks noChangeArrowheads="1"/>
          </p:cNvSpPr>
          <p:nvPr/>
        </p:nvSpPr>
        <p:spPr bwMode="auto">
          <a:xfrm>
            <a:off x="4252119" y="6384578"/>
            <a:ext cx="6096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110</a:t>
            </a:r>
            <a:endParaRPr lang="en-US" altLang="zh-CN" b="1">
              <a:latin typeface="Courier" charset="0"/>
            </a:endParaRPr>
          </a:p>
        </p:txBody>
      </p:sp>
      <p:sp>
        <p:nvSpPr>
          <p:cNvPr id="136213" name="TextBox 30"/>
          <p:cNvSpPr txBox="1">
            <a:spLocks noChangeArrowheads="1"/>
          </p:cNvSpPr>
          <p:nvPr/>
        </p:nvSpPr>
        <p:spPr bwMode="auto">
          <a:xfrm>
            <a:off x="6295232" y="6452667"/>
            <a:ext cx="633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111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42188" y="6435035"/>
            <a:ext cx="6738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b="1" noProof="1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0650" y="3231976"/>
            <a:ext cx="2941037" cy="52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noProof="1">
                <a:latin typeface="Courier" charset="0"/>
                <a:ea typeface="Courier" charset="0"/>
                <a:cs typeface="Courier" charset="0"/>
              </a:rPr>
              <a:t>10101</a:t>
            </a:r>
            <a:endParaRPr lang="en-US" sz="2800" noProof="1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6216" name="TextBox 7"/>
          <p:cNvSpPr txBox="1">
            <a:spLocks noChangeArrowheads="1"/>
          </p:cNvSpPr>
          <p:nvPr/>
        </p:nvSpPr>
        <p:spPr bwMode="auto">
          <a:xfrm>
            <a:off x="6432551" y="3225626"/>
            <a:ext cx="7508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E67500"/>
                </a:solidFill>
                <a:latin typeface="Courier" charset="0"/>
              </a:rPr>
              <a:t>F</a:t>
            </a:r>
            <a:endParaRPr lang="en-US" altLang="zh-CN" sz="2800">
              <a:solidFill>
                <a:srgbClr val="E67500"/>
              </a:solidFill>
              <a:latin typeface="Courier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36671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0" hangingPunct="0"/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ctr" eaLnBrk="0" hangingPunct="0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831859" y="901299"/>
            <a:ext cx="79295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前缀编码：</a:t>
            </a:r>
            <a:endParaRPr lang="zh-CN" alt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每个字母用二进制串来表示。</a:t>
            </a:r>
            <a:endParaRPr 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出现频率越长的字母，他的编码长度越短。</a:t>
            </a:r>
            <a:endParaRPr lang="en-US" sz="2400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每个字母的编码不允许是另一个字母编码的前缀。</a:t>
            </a:r>
            <a:endParaRPr lang="zh-CN" altLang="en-US" sz="2400" noProof="1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贪心算法</a:t>
            </a:r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子问题 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922338" y="1822450"/>
            <a:ext cx="2801937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Big problem</a:t>
            </a:r>
            <a:endParaRPr lang="en-US" noProof="1"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41463" y="4894263"/>
            <a:ext cx="1539875" cy="855662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sub-sub-problem</a:t>
            </a:r>
            <a:endParaRPr lang="en-US" noProof="1">
              <a:sym typeface="+mn-ea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265238" y="3317875"/>
            <a:ext cx="2092325" cy="855663"/>
          </a:xfrm>
          <a:prstGeom prst="ellipse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ym typeface="+mn-ea"/>
              </a:rPr>
              <a:t>sub-problem</a:t>
            </a:r>
            <a:endParaRPr lang="en-US" noProof="1">
              <a:sym typeface="+mn-ea"/>
            </a:endParaRP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2311400" y="2678113"/>
            <a:ext cx="12700" cy="63976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2311400" y="4173538"/>
            <a:ext cx="0" cy="72072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35408" y="1628800"/>
            <a:ext cx="6335941" cy="50082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2857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50000"/>
              </a:lnSpc>
              <a:spcBef>
                <a:spcPts val="0"/>
              </a:spcBef>
              <a:buFontTx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不仅需要满足优化子结构</a:t>
            </a:r>
            <a:endParaRPr lang="en-US" altLang="zh-CN" sz="2400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同时每个大问题只依赖于一个子问题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eaLnBrk="0" hangingPunc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贪心法（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Greedy Algorithm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把一个复杂问题分解为一系列较为简单的局部最优选择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，每一步选择都是对当前解的一个扩展，直到获得问题的完整解。贪心法的典型应用是求解最优化问题，而且对许多问题都能得到整体最优解，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即使不能得到整体最优解，通常也是最优解的很好近似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76425" y="2594247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6181997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3168922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5053285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5302522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492897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500960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794647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7225" name="TextBox 17"/>
          <p:cNvSpPr txBox="1">
            <a:spLocks noChangeArrowheads="1"/>
          </p:cNvSpPr>
          <p:nvPr/>
        </p:nvSpPr>
        <p:spPr bwMode="auto">
          <a:xfrm rot="-5400000">
            <a:off x="877888" y="2936106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7226" name="TextBox 18"/>
          <p:cNvSpPr txBox="1">
            <a:spLocks noChangeArrowheads="1"/>
          </p:cNvSpPr>
          <p:nvPr/>
        </p:nvSpPr>
        <p:spPr bwMode="auto">
          <a:xfrm>
            <a:off x="8143875" y="6199460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Letter</a:t>
            </a:r>
            <a:endParaRPr lang="en-US" altLang="zh-CN"/>
          </a:p>
        </p:txBody>
      </p:sp>
      <p:sp>
        <p:nvSpPr>
          <p:cNvPr id="137227" name="TextBox 19"/>
          <p:cNvSpPr txBox="1">
            <a:spLocks noChangeArrowheads="1"/>
          </p:cNvSpPr>
          <p:nvPr/>
        </p:nvSpPr>
        <p:spPr bwMode="auto">
          <a:xfrm>
            <a:off x="2246313" y="279268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7228" name="TextBox 20"/>
          <p:cNvSpPr txBox="1">
            <a:spLocks noChangeArrowheads="1"/>
          </p:cNvSpPr>
          <p:nvPr/>
        </p:nvSpPr>
        <p:spPr bwMode="auto">
          <a:xfrm>
            <a:off x="3232150" y="474213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7229" name="TextBox 21"/>
          <p:cNvSpPr txBox="1">
            <a:spLocks noChangeArrowheads="1"/>
          </p:cNvSpPr>
          <p:nvPr/>
        </p:nvSpPr>
        <p:spPr bwMode="auto">
          <a:xfrm>
            <a:off x="4287838" y="4962797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7230" name="TextBox 22"/>
          <p:cNvSpPr txBox="1">
            <a:spLocks noChangeArrowheads="1"/>
          </p:cNvSpPr>
          <p:nvPr/>
        </p:nvSpPr>
        <p:spPr bwMode="auto">
          <a:xfrm>
            <a:off x="5319713" y="4115072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7231" name="TextBox 23"/>
          <p:cNvSpPr txBox="1">
            <a:spLocks noChangeArrowheads="1"/>
          </p:cNvSpPr>
          <p:nvPr/>
        </p:nvSpPr>
        <p:spPr bwMode="auto">
          <a:xfrm>
            <a:off x="6351588" y="5110435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7232" name="TextBox 24"/>
          <p:cNvSpPr txBox="1">
            <a:spLocks noChangeArrowheads="1"/>
          </p:cNvSpPr>
          <p:nvPr/>
        </p:nvSpPr>
        <p:spPr bwMode="auto">
          <a:xfrm>
            <a:off x="7453313" y="5472385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7233" name="TextBox 2"/>
          <p:cNvSpPr txBox="1">
            <a:spLocks noChangeArrowheads="1"/>
          </p:cNvSpPr>
          <p:nvPr/>
        </p:nvSpPr>
        <p:spPr bwMode="auto">
          <a:xfrm>
            <a:off x="2236763" y="6301060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ourier" charset="0"/>
              </a:rPr>
              <a:t>01</a:t>
            </a:r>
            <a:endParaRPr lang="en-US" altLang="zh-CN" dirty="0">
              <a:latin typeface="Courier" charset="0"/>
            </a:endParaRPr>
          </a:p>
        </p:txBody>
      </p:sp>
      <p:sp>
        <p:nvSpPr>
          <p:cNvPr id="137234" name="TextBox 27"/>
          <p:cNvSpPr txBox="1">
            <a:spLocks noChangeArrowheads="1"/>
          </p:cNvSpPr>
          <p:nvPr/>
        </p:nvSpPr>
        <p:spPr bwMode="auto">
          <a:xfrm>
            <a:off x="5295900" y="6299473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ourier" charset="0"/>
              </a:rPr>
              <a:t>00</a:t>
            </a:r>
            <a:endParaRPr lang="en-US" altLang="zh-CN" dirty="0">
              <a:latin typeface="Courier" charset="0"/>
            </a:endParaRPr>
          </a:p>
        </p:txBody>
      </p:sp>
      <p:sp>
        <p:nvSpPr>
          <p:cNvPr id="137235" name="TextBox 28"/>
          <p:cNvSpPr txBox="1">
            <a:spLocks noChangeArrowheads="1"/>
          </p:cNvSpPr>
          <p:nvPr/>
        </p:nvSpPr>
        <p:spPr bwMode="auto">
          <a:xfrm>
            <a:off x="3143969" y="6301060"/>
            <a:ext cx="62706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Courier" charset="0"/>
              </a:rPr>
              <a:t>101</a:t>
            </a:r>
            <a:endParaRPr lang="en-US" altLang="zh-CN" b="1" dirty="0">
              <a:solidFill>
                <a:schemeClr val="accent1"/>
              </a:solidFill>
              <a:latin typeface="Courier" charset="0"/>
            </a:endParaRPr>
          </a:p>
        </p:txBody>
      </p:sp>
      <p:sp>
        <p:nvSpPr>
          <p:cNvPr id="137236" name="TextBox 29"/>
          <p:cNvSpPr txBox="1">
            <a:spLocks noChangeArrowheads="1"/>
          </p:cNvSpPr>
          <p:nvPr/>
        </p:nvSpPr>
        <p:spPr bwMode="auto">
          <a:xfrm>
            <a:off x="4257675" y="6301060"/>
            <a:ext cx="62706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" charset="0"/>
              </a:rPr>
              <a:t>110</a:t>
            </a:r>
            <a:endParaRPr lang="en-US" altLang="zh-CN" dirty="0">
              <a:latin typeface="Courier" charset="0"/>
            </a:endParaRPr>
          </a:p>
        </p:txBody>
      </p:sp>
      <p:sp>
        <p:nvSpPr>
          <p:cNvPr id="137237" name="TextBox 30"/>
          <p:cNvSpPr txBox="1">
            <a:spLocks noChangeArrowheads="1"/>
          </p:cNvSpPr>
          <p:nvPr/>
        </p:nvSpPr>
        <p:spPr bwMode="auto">
          <a:xfrm>
            <a:off x="6300044" y="6299473"/>
            <a:ext cx="6048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" charset="0"/>
              </a:rPr>
              <a:t>111</a:t>
            </a:r>
            <a:endParaRPr lang="en-US" altLang="zh-CN" dirty="0">
              <a:latin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7113" y="6266135"/>
            <a:ext cx="652462" cy="3683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b="1" noProof="1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0650" y="3133997"/>
            <a:ext cx="5005388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noProof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noProof="1">
                <a:latin typeface="Courier" charset="0"/>
                <a:ea typeface="Courier" charset="0"/>
                <a:cs typeface="Courier" charset="0"/>
              </a:rPr>
              <a:t>01</a:t>
            </a:r>
            <a:endParaRPr lang="en-US" sz="2800" noProof="1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7240" name="TextBox 7"/>
          <p:cNvSpPr txBox="1">
            <a:spLocks noChangeArrowheads="1"/>
          </p:cNvSpPr>
          <p:nvPr/>
        </p:nvSpPr>
        <p:spPr bwMode="auto">
          <a:xfrm>
            <a:off x="6432551" y="3127647"/>
            <a:ext cx="1087214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E67500"/>
                </a:solidFill>
                <a:latin typeface="Courier" charset="0"/>
              </a:rPr>
              <a:t>F</a:t>
            </a:r>
            <a:r>
              <a:rPr lang="en-US" altLang="zh-CN" sz="2800">
                <a:solidFill>
                  <a:schemeClr val="accent1"/>
                </a:solidFill>
                <a:latin typeface="Courier" charset="0"/>
              </a:rPr>
              <a:t>B</a:t>
            </a:r>
            <a:endParaRPr lang="en-US" altLang="zh-CN" sz="2800">
              <a:solidFill>
                <a:schemeClr val="accent1"/>
              </a:solidFill>
              <a:latin typeface="Courier" charset="0"/>
            </a:endParaRPr>
          </a:p>
        </p:txBody>
      </p:sp>
      <p:sp>
        <p:nvSpPr>
          <p:cNvPr id="28" name="Title 1"/>
          <p:cNvSpPr>
            <a:spLocks noGrp="1"/>
          </p:cNvSpPr>
          <p:nvPr/>
        </p:nvSpPr>
        <p:spPr>
          <a:xfrm>
            <a:off x="36671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0" hangingPunct="0"/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ctr" eaLnBrk="0" hangingPunct="0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831859" y="901299"/>
            <a:ext cx="79295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前缀编码：</a:t>
            </a:r>
            <a:endParaRPr lang="zh-CN" alt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每个字母用二进制串来表示。</a:t>
            </a:r>
            <a:endParaRPr 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出现频率越长的字母，他的编码长度越短。</a:t>
            </a:r>
            <a:endParaRPr lang="en-US" sz="2400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每个字母的编码不允许是另一个字母编码的前缀。</a:t>
            </a:r>
            <a:endParaRPr lang="zh-CN" altLang="en-US" sz="2400" noProof="1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876425" y="2650950"/>
            <a:ext cx="0" cy="3587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76425" y="6238700"/>
            <a:ext cx="66309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60575" y="3225625"/>
            <a:ext cx="808038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A</a:t>
            </a:r>
            <a:endParaRPr lang="en-US" b="1" noProof="1"/>
          </a:p>
        </p:txBody>
      </p:sp>
      <p:sp>
        <p:nvSpPr>
          <p:cNvPr id="10" name="Rectangle 9"/>
          <p:cNvSpPr/>
          <p:nvPr/>
        </p:nvSpPr>
        <p:spPr>
          <a:xfrm>
            <a:off x="3033713" y="5109988"/>
            <a:ext cx="808037" cy="1116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B</a:t>
            </a:r>
            <a:endParaRPr lang="en-US" b="1" noProof="1"/>
          </a:p>
        </p:txBody>
      </p:sp>
      <p:sp>
        <p:nvSpPr>
          <p:cNvPr id="11" name="Rectangle 10"/>
          <p:cNvSpPr/>
          <p:nvPr/>
        </p:nvSpPr>
        <p:spPr>
          <a:xfrm>
            <a:off x="4076700" y="5359225"/>
            <a:ext cx="809625" cy="87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C</a:t>
            </a:r>
            <a:endParaRPr lang="en-US" b="1" noProof="1"/>
          </a:p>
        </p:txBody>
      </p:sp>
      <p:sp>
        <p:nvSpPr>
          <p:cNvPr id="12" name="Rectangle 11"/>
          <p:cNvSpPr/>
          <p:nvPr/>
        </p:nvSpPr>
        <p:spPr>
          <a:xfrm>
            <a:off x="5119688" y="4549600"/>
            <a:ext cx="809625" cy="168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D</a:t>
            </a:r>
            <a:endParaRPr lang="en-US" b="1" noProof="1"/>
          </a:p>
        </p:txBody>
      </p:sp>
      <p:sp>
        <p:nvSpPr>
          <p:cNvPr id="13" name="Rectangle 12"/>
          <p:cNvSpPr/>
          <p:nvPr/>
        </p:nvSpPr>
        <p:spPr>
          <a:xfrm>
            <a:off x="6162675" y="5557663"/>
            <a:ext cx="809625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E</a:t>
            </a:r>
            <a:endParaRPr lang="en-US" b="1" noProof="1"/>
          </a:p>
        </p:txBody>
      </p:sp>
      <p:sp>
        <p:nvSpPr>
          <p:cNvPr id="14" name="Rectangle 13"/>
          <p:cNvSpPr/>
          <p:nvPr/>
        </p:nvSpPr>
        <p:spPr>
          <a:xfrm>
            <a:off x="7183438" y="5851350"/>
            <a:ext cx="808037" cy="38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en-US" b="1" noProof="1"/>
              <a:t>F</a:t>
            </a:r>
            <a:endParaRPr lang="en-US" b="1" noProof="1"/>
          </a:p>
        </p:txBody>
      </p:sp>
      <p:sp>
        <p:nvSpPr>
          <p:cNvPr id="138249" name="TextBox 17"/>
          <p:cNvSpPr txBox="1">
            <a:spLocks noChangeArrowheads="1"/>
          </p:cNvSpPr>
          <p:nvPr/>
        </p:nvSpPr>
        <p:spPr bwMode="auto">
          <a:xfrm rot="-5400000">
            <a:off x="877888" y="3039888"/>
            <a:ext cx="162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Percentage</a:t>
            </a:r>
            <a:endParaRPr lang="en-US" altLang="zh-CN"/>
          </a:p>
        </p:txBody>
      </p:sp>
      <p:sp>
        <p:nvSpPr>
          <p:cNvPr id="138250" name="TextBox 18"/>
          <p:cNvSpPr txBox="1">
            <a:spLocks noChangeArrowheads="1"/>
          </p:cNvSpPr>
          <p:nvPr/>
        </p:nvSpPr>
        <p:spPr bwMode="auto">
          <a:xfrm>
            <a:off x="8143875" y="6256163"/>
            <a:ext cx="996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Letter</a:t>
            </a:r>
            <a:endParaRPr lang="en-US" altLang="zh-CN"/>
          </a:p>
        </p:txBody>
      </p:sp>
      <p:sp>
        <p:nvSpPr>
          <p:cNvPr id="138251" name="TextBox 19"/>
          <p:cNvSpPr txBox="1">
            <a:spLocks noChangeArrowheads="1"/>
          </p:cNvSpPr>
          <p:nvPr/>
        </p:nvSpPr>
        <p:spPr bwMode="auto">
          <a:xfrm>
            <a:off x="2246313" y="2849388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45</a:t>
            </a:r>
            <a:endParaRPr lang="en-US" altLang="zh-CN"/>
          </a:p>
        </p:txBody>
      </p:sp>
      <p:sp>
        <p:nvSpPr>
          <p:cNvPr id="138252" name="TextBox 20"/>
          <p:cNvSpPr txBox="1">
            <a:spLocks noChangeArrowheads="1"/>
          </p:cNvSpPr>
          <p:nvPr/>
        </p:nvSpPr>
        <p:spPr bwMode="auto">
          <a:xfrm>
            <a:off x="3232150" y="4798838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13</a:t>
            </a:r>
            <a:endParaRPr lang="en-US" altLang="zh-CN"/>
          </a:p>
        </p:txBody>
      </p:sp>
      <p:sp>
        <p:nvSpPr>
          <p:cNvPr id="138253" name="TextBox 21"/>
          <p:cNvSpPr txBox="1">
            <a:spLocks noChangeArrowheads="1"/>
          </p:cNvSpPr>
          <p:nvPr/>
        </p:nvSpPr>
        <p:spPr bwMode="auto">
          <a:xfrm>
            <a:off x="4287838" y="5019500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12</a:t>
            </a:r>
            <a:endParaRPr lang="en-US" altLang="zh-CN"/>
          </a:p>
        </p:txBody>
      </p:sp>
      <p:sp>
        <p:nvSpPr>
          <p:cNvPr id="138254" name="TextBox 22"/>
          <p:cNvSpPr txBox="1">
            <a:spLocks noChangeArrowheads="1"/>
          </p:cNvSpPr>
          <p:nvPr/>
        </p:nvSpPr>
        <p:spPr bwMode="auto">
          <a:xfrm>
            <a:off x="5319713" y="4171775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16</a:t>
            </a:r>
            <a:endParaRPr lang="en-US" altLang="zh-CN"/>
          </a:p>
        </p:txBody>
      </p:sp>
      <p:sp>
        <p:nvSpPr>
          <p:cNvPr id="138255" name="TextBox 23"/>
          <p:cNvSpPr txBox="1">
            <a:spLocks noChangeArrowheads="1"/>
          </p:cNvSpPr>
          <p:nvPr/>
        </p:nvSpPr>
        <p:spPr bwMode="auto">
          <a:xfrm>
            <a:off x="6351588" y="5167138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138256" name="TextBox 24"/>
          <p:cNvSpPr txBox="1">
            <a:spLocks noChangeArrowheads="1"/>
          </p:cNvSpPr>
          <p:nvPr/>
        </p:nvSpPr>
        <p:spPr bwMode="auto">
          <a:xfrm>
            <a:off x="7453313" y="5529088"/>
            <a:ext cx="690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8257" name="TextBox 2"/>
          <p:cNvSpPr txBox="1">
            <a:spLocks noChangeArrowheads="1"/>
          </p:cNvSpPr>
          <p:nvPr/>
        </p:nvSpPr>
        <p:spPr bwMode="auto">
          <a:xfrm>
            <a:off x="2189163" y="6378400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Courier" charset="0"/>
              </a:rPr>
              <a:t>01</a:t>
            </a:r>
            <a:endParaRPr lang="en-US" altLang="zh-CN" b="1" dirty="0">
              <a:solidFill>
                <a:srgbClr val="7030A0"/>
              </a:solidFill>
              <a:latin typeface="Courier" charset="0"/>
            </a:endParaRPr>
          </a:p>
        </p:txBody>
      </p:sp>
      <p:sp>
        <p:nvSpPr>
          <p:cNvPr id="138258" name="TextBox 27"/>
          <p:cNvSpPr txBox="1">
            <a:spLocks noChangeArrowheads="1"/>
          </p:cNvSpPr>
          <p:nvPr/>
        </p:nvSpPr>
        <p:spPr bwMode="auto">
          <a:xfrm>
            <a:off x="5295900" y="6378400"/>
            <a:ext cx="4572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8259" name="TextBox 28"/>
          <p:cNvSpPr txBox="1">
            <a:spLocks noChangeArrowheads="1"/>
          </p:cNvSpPr>
          <p:nvPr/>
        </p:nvSpPr>
        <p:spPr bwMode="auto">
          <a:xfrm>
            <a:off x="3152863" y="6378400"/>
            <a:ext cx="65405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Courier" charset="0"/>
              </a:rPr>
              <a:t>101</a:t>
            </a:r>
            <a:endParaRPr lang="en-US" altLang="zh-CN" b="1" dirty="0">
              <a:solidFill>
                <a:schemeClr val="accent1"/>
              </a:solidFill>
              <a:latin typeface="Courier" charset="0"/>
            </a:endParaRPr>
          </a:p>
        </p:txBody>
      </p:sp>
      <p:sp>
        <p:nvSpPr>
          <p:cNvPr id="138260" name="TextBox 29"/>
          <p:cNvSpPr txBox="1">
            <a:spLocks noChangeArrowheads="1"/>
          </p:cNvSpPr>
          <p:nvPr/>
        </p:nvSpPr>
        <p:spPr bwMode="auto">
          <a:xfrm>
            <a:off x="4244728" y="6378400"/>
            <a:ext cx="62865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</a:rPr>
              <a:t>110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138261" name="TextBox 30"/>
          <p:cNvSpPr txBox="1">
            <a:spLocks noChangeArrowheads="1"/>
          </p:cNvSpPr>
          <p:nvPr/>
        </p:nvSpPr>
        <p:spPr bwMode="auto">
          <a:xfrm>
            <a:off x="6256735" y="6378226"/>
            <a:ext cx="633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>
                <a:latin typeface="Courier" charset="0"/>
              </a:rPr>
              <a:t>111</a:t>
            </a:r>
            <a:endParaRPr lang="en-US" altLang="zh-CN" b="1">
              <a:latin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23200" y="6360763"/>
            <a:ext cx="628650" cy="3683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b="1" noProof="1">
              <a:solidFill>
                <a:schemeClr val="accent6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0650" y="3190700"/>
            <a:ext cx="5005388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800" b="1" noProof="1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noProof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b="1" noProof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  <a:endParaRPr lang="en-US" sz="2800" b="1" noProof="1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8264" name="TextBox 7"/>
          <p:cNvSpPr txBox="1">
            <a:spLocks noChangeArrowheads="1"/>
          </p:cNvSpPr>
          <p:nvPr/>
        </p:nvSpPr>
        <p:spPr bwMode="auto">
          <a:xfrm>
            <a:off x="6435725" y="3190700"/>
            <a:ext cx="94002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E67500"/>
                </a:solidFill>
                <a:latin typeface="Courier" charset="0"/>
              </a:rPr>
              <a:t>F</a:t>
            </a:r>
            <a:r>
              <a:rPr lang="en-US" altLang="zh-CN" sz="2800">
                <a:solidFill>
                  <a:schemeClr val="accent1"/>
                </a:solidFill>
                <a:latin typeface="Courier" charset="0"/>
              </a:rPr>
              <a:t>B</a:t>
            </a:r>
            <a:r>
              <a:rPr lang="en-US" altLang="zh-CN" sz="2800">
                <a:solidFill>
                  <a:srgbClr val="00B050"/>
                </a:solidFill>
                <a:latin typeface="Courier" charset="0"/>
              </a:rPr>
              <a:t>A</a:t>
            </a:r>
            <a:endParaRPr lang="en-US" altLang="zh-CN" sz="2800">
              <a:solidFill>
                <a:srgbClr val="00B050"/>
              </a:solidFill>
              <a:latin typeface="Courier" charset="0"/>
            </a:endParaRPr>
          </a:p>
        </p:txBody>
      </p:sp>
      <p:sp>
        <p:nvSpPr>
          <p:cNvPr id="28" name="Title 1"/>
          <p:cNvSpPr>
            <a:spLocks noGrp="1"/>
          </p:cNvSpPr>
          <p:nvPr/>
        </p:nvSpPr>
        <p:spPr>
          <a:xfrm>
            <a:off x="36671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algn="ctr" eaLnBrk="0" hangingPunct="0"/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 algn="ctr" eaLnBrk="0" hangingPunct="0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831859" y="901299"/>
            <a:ext cx="79295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4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前缀编码：</a:t>
            </a:r>
            <a:endParaRPr lang="zh-CN" alt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每个字母用二进制串来表示。</a:t>
            </a:r>
            <a:endParaRPr lang="en-US" sz="2400" b="1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出现频率越长的字母，他的编码长度越短。</a:t>
            </a:r>
            <a:endParaRPr lang="en-US" sz="2400" noProof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noProof="1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每个字母的编码不允许是另一个字母编码的前缀。</a:t>
            </a:r>
            <a:endParaRPr lang="zh-CN" altLang="en-US" sz="2400" noProof="1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48" name="AutoShape 28"/>
          <p:cNvSpPr>
            <a:spLocks noChangeArrowheads="1"/>
          </p:cNvSpPr>
          <p:nvPr/>
        </p:nvSpPr>
        <p:spPr bwMode="auto">
          <a:xfrm>
            <a:off x="1391231" y="6139259"/>
            <a:ext cx="3311525" cy="746125"/>
          </a:xfrm>
          <a:prstGeom prst="wedgeRoundRectCallout">
            <a:avLst>
              <a:gd name="adj1" fmla="val 78620"/>
              <a:gd name="adj2" fmla="val -24741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叶结点</a:t>
            </a:r>
            <a:r>
              <a:rPr lang="en-US" altLang="zh-CN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用字符及其出现频率标记</a:t>
            </a:r>
            <a:endParaRPr lang="zh-CN" altLang="en-US" sz="2000" b="1" noProof="1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1949" name="AutoShape 29"/>
          <p:cNvSpPr>
            <a:spLocks noChangeArrowheads="1"/>
          </p:cNvSpPr>
          <p:nvPr/>
        </p:nvSpPr>
        <p:spPr bwMode="auto">
          <a:xfrm>
            <a:off x="679004" y="4178394"/>
            <a:ext cx="2656458" cy="698500"/>
          </a:xfrm>
          <a:prstGeom prst="wedgeRoundRectCallout">
            <a:avLst>
              <a:gd name="adj1" fmla="val 89926"/>
              <a:gd name="adj2" fmla="val -8718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内结点</a:t>
            </a:r>
            <a:r>
              <a:rPr lang="en-US" altLang="zh-CN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用其子树的叶结点的频率和标记</a:t>
            </a:r>
            <a:endParaRPr lang="zh-CN" altLang="en-US" sz="2000" b="1" noProof="1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1950" name="AutoShape 30"/>
          <p:cNvSpPr>
            <a:spLocks noChangeArrowheads="1"/>
          </p:cNvSpPr>
          <p:nvPr/>
        </p:nvSpPr>
        <p:spPr bwMode="auto">
          <a:xfrm>
            <a:off x="6887156" y="2532459"/>
            <a:ext cx="3311525" cy="771525"/>
          </a:xfrm>
          <a:prstGeom prst="wedgeRoundRectCallout">
            <a:avLst>
              <a:gd name="adj1" fmla="val -43194"/>
              <a:gd name="adj2" fmla="val 123699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边标记</a:t>
            </a:r>
            <a:r>
              <a:rPr lang="en-US" altLang="zh-CN" sz="2000" b="1" noProof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左边标记0，右侧边标记1</a:t>
            </a:r>
            <a:endParaRPr lang="zh-CN" altLang="en-US" sz="2000" b="1" noProof="1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21962" name="Group 42"/>
          <p:cNvGrpSpPr/>
          <p:nvPr/>
        </p:nvGrpSpPr>
        <p:grpSpPr bwMode="auto">
          <a:xfrm>
            <a:off x="3145419" y="2584847"/>
            <a:ext cx="5829300" cy="3960812"/>
            <a:chOff x="1564" y="981"/>
            <a:chExt cx="3672" cy="2495"/>
          </a:xfrm>
        </p:grpSpPr>
        <p:grpSp>
          <p:nvGrpSpPr>
            <p:cNvPr id="139270" name="Group 26"/>
            <p:cNvGrpSpPr/>
            <p:nvPr/>
          </p:nvGrpSpPr>
          <p:grpSpPr bwMode="auto">
            <a:xfrm>
              <a:off x="1564" y="981"/>
              <a:ext cx="3672" cy="2495"/>
              <a:chOff x="247" y="1026"/>
              <a:chExt cx="3672" cy="2495"/>
            </a:xfrm>
          </p:grpSpPr>
          <p:sp>
            <p:nvSpPr>
              <p:cNvPr id="721925" name="Rectangle 5"/>
              <p:cNvSpPr>
                <a:spLocks noChangeArrowheads="1"/>
              </p:cNvSpPr>
              <p:nvPr/>
            </p:nvSpPr>
            <p:spPr bwMode="auto">
              <a:xfrm>
                <a:off x="1109" y="1026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100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26" name="Rectangle 6"/>
              <p:cNvSpPr>
                <a:spLocks noChangeArrowheads="1"/>
              </p:cNvSpPr>
              <p:nvPr/>
            </p:nvSpPr>
            <p:spPr bwMode="auto">
              <a:xfrm>
                <a:off x="247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a: 45</a:t>
                </a:r>
                <a:endParaRPr lang="en-US" altLang="zh-CN" sz="28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27" name="Rectangle 7"/>
              <p:cNvSpPr>
                <a:spLocks noChangeArrowheads="1"/>
              </p:cNvSpPr>
              <p:nvPr/>
            </p:nvSpPr>
            <p:spPr bwMode="auto">
              <a:xfrm>
                <a:off x="1971" y="1570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55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28" name="Rectangle 8"/>
              <p:cNvSpPr>
                <a:spLocks noChangeArrowheads="1"/>
              </p:cNvSpPr>
              <p:nvPr/>
            </p:nvSpPr>
            <p:spPr bwMode="auto">
              <a:xfrm>
                <a:off x="2833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30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29" name="Rectangle 9"/>
              <p:cNvSpPr>
                <a:spLocks noChangeArrowheads="1"/>
              </p:cNvSpPr>
              <p:nvPr/>
            </p:nvSpPr>
            <p:spPr bwMode="auto">
              <a:xfrm>
                <a:off x="1064" y="2115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25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0" name="Rectangle 10"/>
              <p:cNvSpPr>
                <a:spLocks noChangeArrowheads="1"/>
              </p:cNvSpPr>
              <p:nvPr/>
            </p:nvSpPr>
            <p:spPr bwMode="auto">
              <a:xfrm>
                <a:off x="565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c: 12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1" name="Rectangle 11"/>
              <p:cNvSpPr>
                <a:spLocks noChangeArrowheads="1"/>
              </p:cNvSpPr>
              <p:nvPr/>
            </p:nvSpPr>
            <p:spPr bwMode="auto">
              <a:xfrm>
                <a:off x="1562" y="2704"/>
                <a:ext cx="499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b: 13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2" name="Rectangle 12"/>
              <p:cNvSpPr>
                <a:spLocks noChangeArrowheads="1"/>
              </p:cNvSpPr>
              <p:nvPr/>
            </p:nvSpPr>
            <p:spPr bwMode="auto">
              <a:xfrm>
                <a:off x="2334" y="270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14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3" name="Rectangle 13"/>
              <p:cNvSpPr>
                <a:spLocks noChangeArrowheads="1"/>
              </p:cNvSpPr>
              <p:nvPr/>
            </p:nvSpPr>
            <p:spPr bwMode="auto">
              <a:xfrm>
                <a:off x="3331" y="2704"/>
                <a:ext cx="58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d: 16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4" name="Rectangle 14"/>
              <p:cNvSpPr>
                <a:spLocks noChangeArrowheads="1"/>
              </p:cNvSpPr>
              <p:nvPr/>
            </p:nvSpPr>
            <p:spPr bwMode="auto">
              <a:xfrm>
                <a:off x="2833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e: 9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935" name="Rectangle 15"/>
              <p:cNvSpPr>
                <a:spLocks noChangeArrowheads="1"/>
              </p:cNvSpPr>
              <p:nvPr/>
            </p:nvSpPr>
            <p:spPr bwMode="auto">
              <a:xfrm>
                <a:off x="1835" y="3294"/>
                <a:ext cx="498" cy="227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f: 5</a:t>
                </a:r>
                <a:endParaRPr lang="en-US" altLang="zh-CN" sz="2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282" name="Line 16"/>
              <p:cNvSpPr>
                <a:spLocks noChangeShapeType="1"/>
              </p:cNvSpPr>
              <p:nvPr/>
            </p:nvSpPr>
            <p:spPr bwMode="auto">
              <a:xfrm flipH="1">
                <a:off x="518" y="1253"/>
                <a:ext cx="726" cy="31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3" name="Line 17"/>
              <p:cNvSpPr>
                <a:spLocks noChangeShapeType="1"/>
              </p:cNvSpPr>
              <p:nvPr/>
            </p:nvSpPr>
            <p:spPr bwMode="auto">
              <a:xfrm>
                <a:off x="1471" y="1253"/>
                <a:ext cx="680" cy="317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4" name="Line 18"/>
              <p:cNvSpPr>
                <a:spLocks noChangeShapeType="1"/>
              </p:cNvSpPr>
              <p:nvPr/>
            </p:nvSpPr>
            <p:spPr bwMode="auto">
              <a:xfrm flipH="1">
                <a:off x="1290" y="1797"/>
                <a:ext cx="771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5" name="Line 19"/>
              <p:cNvSpPr>
                <a:spLocks noChangeShapeType="1"/>
              </p:cNvSpPr>
              <p:nvPr/>
            </p:nvSpPr>
            <p:spPr bwMode="auto">
              <a:xfrm>
                <a:off x="2378" y="1797"/>
                <a:ext cx="681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6" name="Line 20"/>
              <p:cNvSpPr>
                <a:spLocks noChangeShapeType="1"/>
              </p:cNvSpPr>
              <p:nvPr/>
            </p:nvSpPr>
            <p:spPr bwMode="auto">
              <a:xfrm flipH="1">
                <a:off x="791" y="2341"/>
                <a:ext cx="408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7" name="Line 21"/>
              <p:cNvSpPr>
                <a:spLocks noChangeShapeType="1"/>
              </p:cNvSpPr>
              <p:nvPr/>
            </p:nvSpPr>
            <p:spPr bwMode="auto">
              <a:xfrm>
                <a:off x="1426" y="2341"/>
                <a:ext cx="363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8" name="Line 22"/>
              <p:cNvSpPr>
                <a:spLocks noChangeShapeType="1"/>
              </p:cNvSpPr>
              <p:nvPr/>
            </p:nvSpPr>
            <p:spPr bwMode="auto">
              <a:xfrm flipH="1">
                <a:off x="2605" y="2341"/>
                <a:ext cx="363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89" name="Line 23"/>
              <p:cNvSpPr>
                <a:spLocks noChangeShapeType="1"/>
              </p:cNvSpPr>
              <p:nvPr/>
            </p:nvSpPr>
            <p:spPr bwMode="auto">
              <a:xfrm>
                <a:off x="3195" y="2341"/>
                <a:ext cx="408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90" name="Line 24"/>
              <p:cNvSpPr>
                <a:spLocks noChangeShapeType="1"/>
              </p:cNvSpPr>
              <p:nvPr/>
            </p:nvSpPr>
            <p:spPr bwMode="auto">
              <a:xfrm flipH="1">
                <a:off x="2061" y="2931"/>
                <a:ext cx="408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91" name="Line 25"/>
              <p:cNvSpPr>
                <a:spLocks noChangeShapeType="1"/>
              </p:cNvSpPr>
              <p:nvPr/>
            </p:nvSpPr>
            <p:spPr bwMode="auto">
              <a:xfrm>
                <a:off x="2696" y="2931"/>
                <a:ext cx="408" cy="363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1952" name="Text Box 32"/>
            <p:cNvSpPr txBox="1">
              <a:spLocks noChangeArrowheads="1"/>
            </p:cNvSpPr>
            <p:nvPr/>
          </p:nvSpPr>
          <p:spPr bwMode="auto">
            <a:xfrm>
              <a:off x="1969" y="111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3" name="Text Box 33"/>
            <p:cNvSpPr txBox="1">
              <a:spLocks noChangeArrowheads="1"/>
            </p:cNvSpPr>
            <p:nvPr/>
          </p:nvSpPr>
          <p:spPr bwMode="auto">
            <a:xfrm>
              <a:off x="3376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4" name="Text Box 34"/>
            <p:cNvSpPr txBox="1">
              <a:spLocks noChangeArrowheads="1"/>
            </p:cNvSpPr>
            <p:nvPr/>
          </p:nvSpPr>
          <p:spPr bwMode="auto">
            <a:xfrm>
              <a:off x="3874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5" name="Text Box 35"/>
            <p:cNvSpPr txBox="1">
              <a:spLocks noChangeArrowheads="1"/>
            </p:cNvSpPr>
            <p:nvPr/>
          </p:nvSpPr>
          <p:spPr bwMode="auto">
            <a:xfrm>
              <a:off x="2785" y="166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6" name="Text Box 36"/>
            <p:cNvSpPr txBox="1">
              <a:spLocks noChangeArrowheads="1"/>
            </p:cNvSpPr>
            <p:nvPr/>
          </p:nvSpPr>
          <p:spPr bwMode="auto">
            <a:xfrm>
              <a:off x="2106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7" name="Text Box 37"/>
            <p:cNvSpPr txBox="1">
              <a:spLocks noChangeArrowheads="1"/>
            </p:cNvSpPr>
            <p:nvPr/>
          </p:nvSpPr>
          <p:spPr bwMode="auto">
            <a:xfrm>
              <a:off x="3149" y="11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8" name="Text Box 38"/>
            <p:cNvSpPr txBox="1">
              <a:spLocks noChangeArrowheads="1"/>
            </p:cNvSpPr>
            <p:nvPr/>
          </p:nvSpPr>
          <p:spPr bwMode="auto">
            <a:xfrm>
              <a:off x="3920" y="161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59" name="Text Box 39"/>
            <p:cNvSpPr txBox="1">
              <a:spLocks noChangeArrowheads="1"/>
            </p:cNvSpPr>
            <p:nvPr/>
          </p:nvSpPr>
          <p:spPr bwMode="auto">
            <a:xfrm>
              <a:off x="4238" y="284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60" name="Text Box 40"/>
            <p:cNvSpPr txBox="1">
              <a:spLocks noChangeArrowheads="1"/>
            </p:cNvSpPr>
            <p:nvPr/>
          </p:nvSpPr>
          <p:spPr bwMode="auto">
            <a:xfrm>
              <a:off x="4737" y="225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21961" name="Text Box 41"/>
            <p:cNvSpPr txBox="1">
              <a:spLocks noChangeArrowheads="1"/>
            </p:cNvSpPr>
            <p:nvPr/>
          </p:nvSpPr>
          <p:spPr bwMode="auto">
            <a:xfrm>
              <a:off x="2921" y="224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139303" name="文本框 1"/>
          <p:cNvSpPr txBox="1">
            <a:spLocks noChangeArrowheads="1"/>
          </p:cNvSpPr>
          <p:nvPr/>
        </p:nvSpPr>
        <p:spPr bwMode="auto">
          <a:xfrm>
            <a:off x="88319" y="1009065"/>
            <a:ext cx="71481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前缀编码可以表示成一个二叉树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 algn="just">
              <a:buFontTx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每个字符是树的叶子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 algn="just">
              <a:buFontTx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从根结点到叶子结点的路径为对应字符的编码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 algn="just">
              <a:buFontTx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前缀编码树不唯一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 algn="just">
              <a:buFontTx/>
              <a:buChar char="•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叶子节点不在同一个深度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 algn="just">
              <a:buFontTx/>
              <a:buChar char="•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不是二叉搜索树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41" name="Title 1"/>
          <p:cNvSpPr>
            <a:spLocks noGrp="1"/>
          </p:cNvSpPr>
          <p:nvPr/>
        </p:nvSpPr>
        <p:spPr>
          <a:xfrm>
            <a:off x="366713" y="0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1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1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48" grpId="0" bldLvl="0" animBg="1"/>
      <p:bldP spid="721949" grpId="0" bldLvl="0" animBg="1"/>
      <p:bldP spid="721950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334895" y="5013325"/>
            <a:ext cx="6130925" cy="52197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lvl="1" indent="0" algn="ctr" fontAlgn="base">
              <a:buClrTx/>
              <a:buSzTx/>
            </a:pPr>
            <a:r>
              <a:rPr lang="zh-CN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这两个前缀编码树，有没有优劣之分？</a:t>
            </a:r>
            <a:endParaRPr lang="zh-CN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71110" y="1772920"/>
            <a:ext cx="5062220" cy="21418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" y="1412875"/>
            <a:ext cx="4284980" cy="295211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0" y="0"/>
            <a:ext cx="10286999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 eaLnBrk="0" hangingPunct="0"/>
            <a:r>
              <a:rPr lang="zh-CN" altLang="en-US" sz="40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计算机编码</a:t>
            </a:r>
            <a:endParaRPr lang="zh-CN" altLang="en-US" sz="40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 eaLnBrk="0" hangingPunct="0"/>
            <a:r>
              <a:rPr lang="zh-CN" altLang="en-US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（Try 2：前缀编码） </a:t>
            </a:r>
            <a:endParaRPr lang="zh-CN" altLang="en-US" sz="3600" b="1" noProof="1">
              <a:solidFill>
                <a:srgbClr val="0070C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45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71253" y="1412775"/>
                <a:ext cx="9303196" cy="4392483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</a:t>
                </a: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∀</m:t>
                    </m:r>
                    <m:r>
                      <m:rPr>
                        <m:brk m:alnAt="7"/>
                      </m:rP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endParaRPr lang="en-US" altLang="zh-CN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在文件中出现的频率</a:t>
                </a:r>
                <a:endParaRPr lang="zh-CN" altLang="en-US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altLang="zh-CN" b="1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是叶子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在树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中的深度，即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的编码长度</a:t>
                </a:r>
                <a:endParaRPr lang="zh-CN" altLang="en-US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的代价是编码所有字符的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期望编码长度:</a:t>
                </a:r>
                <a:endParaRPr lang="en-US" altLang="zh-CN" sz="3600" b="1" i="1" dirty="0">
                  <a:solidFill>
                    <a:srgbClr val="FF0000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altLang="zh-CN" sz="36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𝑪</m:t>
                          </m:r>
                        </m:sub>
                        <m:sup/>
                        <m:e>
                          <m:r>
                            <a:rPr lang="en-US" altLang="zh-CN" sz="3600" b="1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600" b="1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3600" b="1" i="1" dirty="0">
                  <a:solidFill>
                    <a:srgbClr val="0000FF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451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253" y="1412775"/>
                <a:ext cx="9303196" cy="4392483"/>
              </a:xfrm>
              <a:blipFill rotWithShape="1">
                <a:blip r:embed="rId1"/>
                <a:stretch>
                  <a:fillRect l="-141" t="-301" r="-134" b="-28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 useBgFill="1">
            <p:nvSpPr>
              <p:cNvPr id="2" name="文本框 1"/>
              <p:cNvSpPr txBox="1"/>
              <p:nvPr/>
            </p:nvSpPr>
            <p:spPr>
              <a:xfrm>
                <a:off x="3343300" y="249239"/>
                <a:ext cx="4029075" cy="7064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spcBef>
                    <a:spcPct val="20000"/>
                  </a:spcBef>
                  <a:defRPr/>
                </a:pPr>
                <a:r>
                  <a:rPr lang="zh-CN" altLang="en-US" sz="4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编码树</a:t>
                </a:r>
                <a14:m>
                  <m:oMath xmlns:m="http://schemas.openxmlformats.org/officeDocument/2006/math">
                    <m:r>
                      <a:rPr lang="zh-CN" altLang="en-US" sz="4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</m:oMath>
                </a14:m>
                <a:r>
                  <a:rPr lang="zh-CN" altLang="en-US" sz="40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sz="40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 useBgFill="1"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300" y="249239"/>
                <a:ext cx="4029075" cy="706437"/>
              </a:xfrm>
              <a:prstGeom prst="rect">
                <a:avLst/>
              </a:prstGeom>
              <a:blipFill rotWithShape="1">
                <a:blip r:embed="rId2"/>
                <a:stretch>
                  <a:fillRect l="-1" t="-45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5539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18964" y="1412776"/>
                <a:ext cx="9649072" cy="3240360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lvl="1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lang="en-US" altLang="zh-CN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字母表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en-US" altLang="zh-CN" sz="3200" b="1" i="1" baseline="-30000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en-US" altLang="zh-CN" sz="3200" b="1" i="1" baseline="-30000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3200" b="1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en-US" altLang="zh-CN" sz="3200" b="1" i="1" baseline="-30000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b="1" i="1" baseline="-30000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32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32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对应的</a:t>
                </a: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频率表 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32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32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3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3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32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sz="32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具有最小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的字母表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32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的前缀编码树，即</a:t>
                </a:r>
                <a14:m>
                  <m:oMath xmlns:m="http://schemas.openxmlformats.org/officeDocument/2006/math">
                    <m:r>
                      <a:rPr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32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altLang="zh-CN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的哈夫曼编码树</a:t>
                </a:r>
                <a:endParaRPr lang="zh-CN" altLang="en-US" sz="3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5539" name="Rectangle 10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64" y="1412776"/>
                <a:ext cx="9649072" cy="3240360"/>
              </a:xfrm>
              <a:blipFill rotWithShape="1">
                <a:blip r:embed="rId1"/>
                <a:stretch>
                  <a:fillRect l="-134" t="-408" r="-127" b="-3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3235325" y="116840"/>
            <a:ext cx="3275965" cy="7067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715906"/>
            <a:ext cx="9372600" cy="1344942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</a:pPr>
            <a:r>
              <a:rPr lang="zh-CN" altLang="en-US" sz="36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贪心思想</a:t>
            </a:r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循环地选择具有最低频率的两个结点，生成一棵子树，直至所有结点形成一棵树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39244" y="80083"/>
            <a:ext cx="5364163" cy="8651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哈夫曼算法的设计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12" y="2178534"/>
            <a:ext cx="8330633" cy="45993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40" y="404664"/>
            <a:ext cx="10184060" cy="114935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例如：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f:5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e:9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c:12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b:13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d:16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a:45</a:t>
            </a:r>
            <a:br>
              <a:rPr lang="en-US" altLang="zh-CN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循环地选择具有最低频率的两个结点，生成一棵子树，直至所有结点形成一棵树</a:t>
            </a:r>
            <a:endParaRPr lang="zh-CN" altLang="en-US" sz="2400" noProof="1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6763" y="5487988"/>
            <a:ext cx="762000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D: 16 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4500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A: 45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00375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B:13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07046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F:5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3088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C:12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14259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E:9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905750" y="3727450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 flipH="1">
            <a:off x="7741215" y="4337050"/>
            <a:ext cx="580460" cy="11493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>
            <a:off x="8321675" y="4337050"/>
            <a:ext cx="826753" cy="11493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53325" y="4581525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24900" y="4559300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0" y="-147909"/>
            <a:ext cx="10287000" cy="624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b="1" noProof="1">
              <a:solidFill>
                <a:srgbClr val="6633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46763" y="5487988"/>
            <a:ext cx="762000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D: 16 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4500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A: 45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31724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B:13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8320" y="5480273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C:12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51238" y="378936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25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>
            <a:off x="3967163" y="4398963"/>
            <a:ext cx="698730" cy="108743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 flipH="1">
            <a:off x="3312489" y="4398963"/>
            <a:ext cx="654674" cy="108131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06750" y="4725988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00550" y="4711700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02940" y="404664"/>
            <a:ext cx="10184060" cy="114935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例如：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f:5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e:9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c:12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b:13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d:16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a:45</a:t>
            </a:r>
            <a:br>
              <a:rPr lang="en-US" altLang="zh-CN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循环地选择具有最低频率的两个结点，生成一棵子树，直至所有结点形成一棵树</a:t>
            </a:r>
            <a:endParaRPr lang="zh-CN" altLang="en-US" sz="2400" noProof="1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0" y="-147909"/>
            <a:ext cx="10287000" cy="624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b="1" noProof="1">
              <a:solidFill>
                <a:srgbClr val="6633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7407046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F:5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Rectangle 8"/>
          <p:cNvSpPr/>
          <p:nvPr/>
        </p:nvSpPr>
        <p:spPr>
          <a:xfrm>
            <a:off x="8814259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E:9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Oval 9"/>
          <p:cNvSpPr/>
          <p:nvPr/>
        </p:nvSpPr>
        <p:spPr>
          <a:xfrm>
            <a:off x="7905750" y="3727450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27" name="Straight Connector 10"/>
          <p:cNvCxnSpPr>
            <a:stCxn id="26" idx="4"/>
            <a:endCxn id="24" idx="0"/>
          </p:cNvCxnSpPr>
          <p:nvPr/>
        </p:nvCxnSpPr>
        <p:spPr>
          <a:xfrm flipH="1">
            <a:off x="7741215" y="4337050"/>
            <a:ext cx="580460" cy="11493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/>
          <p:cNvCxnSpPr>
            <a:stCxn id="26" idx="4"/>
            <a:endCxn id="25" idx="0"/>
          </p:cNvCxnSpPr>
          <p:nvPr/>
        </p:nvCxnSpPr>
        <p:spPr>
          <a:xfrm>
            <a:off x="8321675" y="4337050"/>
            <a:ext cx="826753" cy="11493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2"/>
          <p:cNvSpPr txBox="1"/>
          <p:nvPr/>
        </p:nvSpPr>
        <p:spPr>
          <a:xfrm>
            <a:off x="7553325" y="4581525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8724900" y="4559300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81034" y="3836194"/>
            <a:ext cx="762000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D: 16 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14500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A: 45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56438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F:5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85129" y="5486400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E:9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27763" y="378936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6643688" y="4398963"/>
            <a:ext cx="746919" cy="108743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6019298" y="4398963"/>
            <a:ext cx="624390" cy="108743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20184" y="4689078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14092" y="4674542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21513" y="242411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30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 flipH="1">
            <a:off x="6643688" y="3033713"/>
            <a:ext cx="793750" cy="7556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90494" y="3118682"/>
            <a:ext cx="601662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>
            <a:off x="7437438" y="3033713"/>
            <a:ext cx="1224596" cy="8024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55606" y="3014663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02940" y="404664"/>
            <a:ext cx="10184060" cy="114935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例如：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f:5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e:9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c:12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b:13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d:16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a:45</a:t>
            </a:r>
            <a:br>
              <a:rPr lang="en-US" altLang="zh-CN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循环地选择具有最低频率的两个结点，生成一棵子树，直至所有结点形成一棵树</a:t>
            </a:r>
            <a:endParaRPr lang="zh-CN" altLang="en-US" sz="2400" noProof="1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0" y="-147909"/>
            <a:ext cx="10287000" cy="624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b="1" noProof="1">
              <a:solidFill>
                <a:srgbClr val="6633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Rectangle 5"/>
          <p:cNvSpPr/>
          <p:nvPr/>
        </p:nvSpPr>
        <p:spPr>
          <a:xfrm>
            <a:off x="4331724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B:13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Rectangle 7"/>
          <p:cNvSpPr/>
          <p:nvPr/>
        </p:nvSpPr>
        <p:spPr>
          <a:xfrm>
            <a:off x="2978320" y="5480273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C:12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Oval 14"/>
          <p:cNvSpPr/>
          <p:nvPr/>
        </p:nvSpPr>
        <p:spPr>
          <a:xfrm>
            <a:off x="3551238" y="378936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25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33" name="Straight Connector 15"/>
          <p:cNvCxnSpPr>
            <a:stCxn id="32" idx="4"/>
            <a:endCxn id="30" idx="0"/>
          </p:cNvCxnSpPr>
          <p:nvPr/>
        </p:nvCxnSpPr>
        <p:spPr>
          <a:xfrm>
            <a:off x="3967163" y="4398963"/>
            <a:ext cx="698730" cy="108743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6"/>
          <p:cNvCxnSpPr>
            <a:stCxn id="32" idx="4"/>
            <a:endCxn id="31" idx="0"/>
          </p:cNvCxnSpPr>
          <p:nvPr/>
        </p:nvCxnSpPr>
        <p:spPr>
          <a:xfrm flipH="1">
            <a:off x="3312489" y="4398963"/>
            <a:ext cx="654674" cy="108131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"/>
          <p:cNvSpPr txBox="1"/>
          <p:nvPr/>
        </p:nvSpPr>
        <p:spPr>
          <a:xfrm>
            <a:off x="3206750" y="4725988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36" name="TextBox 18"/>
          <p:cNvSpPr txBox="1"/>
          <p:nvPr/>
        </p:nvSpPr>
        <p:spPr>
          <a:xfrm>
            <a:off x="4400550" y="4711700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044" y="1988840"/>
            <a:ext cx="8280920" cy="3096617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 </a:t>
            </a:r>
            <a:r>
              <a:rPr lang="zh-CN" altLang="zh-CN" sz="4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贪心法的基本原理</a:t>
            </a:r>
            <a:endParaRPr lang="zh-CN" altLang="zh-CN" sz="4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任务安排问题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8.3 </a:t>
            </a:r>
            <a:r>
              <a:rPr lang="zh-CN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哈夫曼编码问题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（自学）</a:t>
            </a:r>
            <a:endParaRPr lang="en-US" altLang="zh-CN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8.4 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最小生成树（自学）</a:t>
            </a:r>
            <a:endParaRPr lang="zh-CN" altLang="en-US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14500" y="5486400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A: 45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19700" y="1595438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55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24" idx="5"/>
          </p:cNvCxnSpPr>
          <p:nvPr/>
        </p:nvCxnSpPr>
        <p:spPr>
          <a:xfrm>
            <a:off x="5930900" y="2116138"/>
            <a:ext cx="1212850" cy="3968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19838" y="1870075"/>
            <a:ext cx="601662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50" idx="0"/>
          </p:cNvCxnSpPr>
          <p:nvPr/>
        </p:nvCxnSpPr>
        <p:spPr>
          <a:xfrm flipH="1">
            <a:off x="4221124" y="2115764"/>
            <a:ext cx="1120398" cy="4491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65089" y="2003155"/>
            <a:ext cx="6016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02940" y="404664"/>
            <a:ext cx="10184060" cy="114935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例如：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f:5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e:9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c:12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b:13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d:16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a:45</a:t>
            </a:r>
            <a:br>
              <a:rPr lang="en-US" altLang="zh-CN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循环地选择具有最低频率的两个结点，生成一棵子树，直至所有结点形成一棵树</a:t>
            </a:r>
            <a:endParaRPr lang="zh-CN" altLang="en-US" sz="2400" noProof="1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-147909"/>
            <a:ext cx="10287000" cy="624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b="1" noProof="1">
              <a:solidFill>
                <a:srgbClr val="6633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Rectangle 6"/>
          <p:cNvSpPr/>
          <p:nvPr/>
        </p:nvSpPr>
        <p:spPr>
          <a:xfrm>
            <a:off x="5685129" y="5480273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F:5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Rectangle 8"/>
          <p:cNvSpPr/>
          <p:nvPr/>
        </p:nvSpPr>
        <p:spPr>
          <a:xfrm>
            <a:off x="7079960" y="5480273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E:9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38" name="Oval 9"/>
          <p:cNvSpPr/>
          <p:nvPr/>
        </p:nvSpPr>
        <p:spPr>
          <a:xfrm>
            <a:off x="6227763" y="378936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39" name="Straight Connector 10"/>
          <p:cNvCxnSpPr>
            <a:stCxn id="38" idx="4"/>
            <a:endCxn id="36" idx="0"/>
          </p:cNvCxnSpPr>
          <p:nvPr/>
        </p:nvCxnSpPr>
        <p:spPr>
          <a:xfrm flipH="1">
            <a:off x="6019298" y="4398963"/>
            <a:ext cx="624390" cy="108131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"/>
          <p:cNvCxnSpPr>
            <a:stCxn id="38" idx="4"/>
            <a:endCxn id="37" idx="0"/>
          </p:cNvCxnSpPr>
          <p:nvPr/>
        </p:nvCxnSpPr>
        <p:spPr>
          <a:xfrm>
            <a:off x="6643688" y="4398963"/>
            <a:ext cx="770441" cy="108131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2"/>
          <p:cNvSpPr txBox="1"/>
          <p:nvPr/>
        </p:nvSpPr>
        <p:spPr>
          <a:xfrm>
            <a:off x="5920184" y="4689078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42" name="TextBox 13"/>
          <p:cNvSpPr txBox="1"/>
          <p:nvPr/>
        </p:nvSpPr>
        <p:spPr>
          <a:xfrm>
            <a:off x="7114092" y="4674542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43" name="Oval 19"/>
          <p:cNvSpPr/>
          <p:nvPr/>
        </p:nvSpPr>
        <p:spPr>
          <a:xfrm>
            <a:off x="7021513" y="242411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30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44" name="Straight Connector 20"/>
          <p:cNvCxnSpPr>
            <a:stCxn id="43" idx="4"/>
            <a:endCxn id="38" idx="0"/>
          </p:cNvCxnSpPr>
          <p:nvPr/>
        </p:nvCxnSpPr>
        <p:spPr>
          <a:xfrm flipH="1">
            <a:off x="6643688" y="3033713"/>
            <a:ext cx="793750" cy="7556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7"/>
          <p:cNvSpPr txBox="1"/>
          <p:nvPr/>
        </p:nvSpPr>
        <p:spPr>
          <a:xfrm>
            <a:off x="6755606" y="3014663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48" name="Rectangle 5"/>
          <p:cNvSpPr/>
          <p:nvPr/>
        </p:nvSpPr>
        <p:spPr>
          <a:xfrm>
            <a:off x="4585685" y="4261941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B:13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Rectangle 7"/>
          <p:cNvSpPr/>
          <p:nvPr/>
        </p:nvSpPr>
        <p:spPr>
          <a:xfrm>
            <a:off x="3232281" y="4255814"/>
            <a:ext cx="668337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C:12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0" name="Oval 14"/>
          <p:cNvSpPr/>
          <p:nvPr/>
        </p:nvSpPr>
        <p:spPr>
          <a:xfrm>
            <a:off x="3805199" y="2564904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25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51" name="Straight Connector 15"/>
          <p:cNvCxnSpPr>
            <a:stCxn id="50" idx="4"/>
            <a:endCxn id="48" idx="0"/>
          </p:cNvCxnSpPr>
          <p:nvPr/>
        </p:nvCxnSpPr>
        <p:spPr>
          <a:xfrm>
            <a:off x="4221124" y="3174504"/>
            <a:ext cx="698730" cy="108743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6"/>
          <p:cNvCxnSpPr>
            <a:stCxn id="50" idx="4"/>
            <a:endCxn id="49" idx="0"/>
          </p:cNvCxnSpPr>
          <p:nvPr/>
        </p:nvCxnSpPr>
        <p:spPr>
          <a:xfrm flipH="1">
            <a:off x="3566450" y="3174504"/>
            <a:ext cx="654674" cy="108131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7"/>
          <p:cNvSpPr txBox="1"/>
          <p:nvPr/>
        </p:nvSpPr>
        <p:spPr>
          <a:xfrm>
            <a:off x="3460711" y="3501529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54" name="TextBox 18"/>
          <p:cNvSpPr txBox="1"/>
          <p:nvPr/>
        </p:nvSpPr>
        <p:spPr>
          <a:xfrm>
            <a:off x="4654511" y="3487241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30" name="Rectangle 3"/>
          <p:cNvSpPr/>
          <p:nvPr/>
        </p:nvSpPr>
        <p:spPr>
          <a:xfrm>
            <a:off x="8281034" y="3836194"/>
            <a:ext cx="762000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D: 16 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5" name="TextBox 21"/>
          <p:cNvSpPr txBox="1"/>
          <p:nvPr/>
        </p:nvSpPr>
        <p:spPr>
          <a:xfrm>
            <a:off x="8090494" y="3118682"/>
            <a:ext cx="601662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56" name="Straight Connector 24"/>
          <p:cNvCxnSpPr>
            <a:endCxn id="30" idx="0"/>
          </p:cNvCxnSpPr>
          <p:nvPr/>
        </p:nvCxnSpPr>
        <p:spPr>
          <a:xfrm>
            <a:off x="7437438" y="3033713"/>
            <a:ext cx="1224596" cy="8024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08888" y="4567239"/>
            <a:ext cx="762000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D: 16 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00225" y="2627313"/>
            <a:ext cx="668338" cy="514350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A: 45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7650" y="4643437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B:13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9179" y="5789313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F:5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7182" y="4668838"/>
            <a:ext cx="668337" cy="515937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C:12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89650" y="5789313"/>
            <a:ext cx="668338" cy="515938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sym typeface="+mn-ea"/>
              </a:rPr>
              <a:t>E:9</a:t>
            </a:r>
            <a:endParaRPr lang="en-US" noProof="1">
              <a:solidFill>
                <a:schemeClr val="tx1"/>
              </a:solidFill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373688" y="4580879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14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 flipH="1">
            <a:off x="5153348" y="5190479"/>
            <a:ext cx="636265" cy="5988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>
            <a:off x="5789613" y="5190479"/>
            <a:ext cx="634206" cy="5988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72063" y="5190479"/>
            <a:ext cx="601662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/>
              <a:t>0</a:t>
            </a:r>
            <a:endParaRPr lang="en-US" sz="2000" noProof="1"/>
          </a:p>
        </p:txBody>
      </p:sp>
      <p:sp>
        <p:nvSpPr>
          <p:cNvPr id="14" name="TextBox 13"/>
          <p:cNvSpPr txBox="1"/>
          <p:nvPr/>
        </p:nvSpPr>
        <p:spPr>
          <a:xfrm>
            <a:off x="6205538" y="5171429"/>
            <a:ext cx="6000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/>
              <a:t>1</a:t>
            </a:r>
            <a:endParaRPr lang="en-US" sz="2000" noProof="1"/>
          </a:p>
        </p:txBody>
      </p:sp>
      <p:sp>
        <p:nvSpPr>
          <p:cNvPr id="15" name="Oval 14"/>
          <p:cNvSpPr/>
          <p:nvPr/>
        </p:nvSpPr>
        <p:spPr>
          <a:xfrm>
            <a:off x="3381375" y="3476625"/>
            <a:ext cx="833438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25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>
            <a:off x="3798094" y="4086225"/>
            <a:ext cx="523725" cy="55721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 flipH="1">
            <a:off x="3111351" y="4086225"/>
            <a:ext cx="686743" cy="58261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08325" y="4025900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0513" y="4067175"/>
            <a:ext cx="6000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80163" y="3209925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30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 flipH="1">
            <a:off x="5789613" y="3819525"/>
            <a:ext cx="1006475" cy="76135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80300" y="3911600"/>
            <a:ext cx="601663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>
            <a:off x="6796088" y="3819525"/>
            <a:ext cx="1193800" cy="74771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9613" y="3897313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902200" y="2449513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55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611813" y="2970213"/>
            <a:ext cx="889000" cy="32861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22975" y="2782888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797300" y="2970213"/>
            <a:ext cx="1227138" cy="50641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30675" y="2855913"/>
            <a:ext cx="601663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43238" y="1449388"/>
            <a:ext cx="83185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100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9" idx="4"/>
            <a:endCxn id="24" idx="1"/>
          </p:cNvCxnSpPr>
          <p:nvPr/>
        </p:nvCxnSpPr>
        <p:spPr>
          <a:xfrm>
            <a:off x="3459163" y="2058988"/>
            <a:ext cx="1564859" cy="47979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81475" y="1965325"/>
            <a:ext cx="600075" cy="398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2133600" y="2058988"/>
            <a:ext cx="1325563" cy="56832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25713" y="2058988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987550" y="3182938"/>
            <a:ext cx="374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782441" y="5224462"/>
            <a:ext cx="615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100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3987650" y="5224462"/>
            <a:ext cx="615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101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7717782" y="5138239"/>
            <a:ext cx="614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111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759300" y="6372225"/>
            <a:ext cx="833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1100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84094" y="6356098"/>
            <a:ext cx="833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 dirty="0">
                <a:latin typeface="Courier" charset="0"/>
              </a:rPr>
              <a:t>1101</a:t>
            </a:r>
            <a:endParaRPr lang="en-US" altLang="zh-CN" b="1" dirty="0">
              <a:latin typeface="Courier" charset="0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02940" y="404664"/>
            <a:ext cx="10184060" cy="1149351"/>
          </a:xfrm>
        </p:spPr>
        <p:txBody>
          <a:bodyPr>
            <a:no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例如：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f:5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e:9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c:12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b:13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d:16</a:t>
            </a:r>
            <a:r>
              <a:rPr lang="zh-CN" altLang="en-US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400" dirty="0">
                <a:solidFill>
                  <a:srgbClr val="1B05BB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a:45</a:t>
            </a:r>
            <a:br>
              <a:rPr lang="en-US" altLang="zh-CN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</a:br>
            <a:r>
              <a:rPr lang="zh-CN" altLang="en-US" sz="2400" noProof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循环地选择具有最低频率的两个结点，生成一棵子树，直至所有结点形成一棵树</a:t>
            </a:r>
            <a:endParaRPr lang="zh-CN" altLang="en-US" sz="2400" noProof="1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>
            <a:off x="0" y="-147909"/>
            <a:ext cx="10287000" cy="624581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4000" b="1" noProof="1">
              <a:solidFill>
                <a:srgbClr val="663300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4692" name="Rectangle 4"/>
              <p:cNvSpPr>
                <a:spLocks noChangeArrowheads="1"/>
              </p:cNvSpPr>
              <p:nvPr/>
            </p:nvSpPr>
            <p:spPr bwMode="auto">
              <a:xfrm>
                <a:off x="751012" y="836712"/>
                <a:ext cx="9288463" cy="59046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eaLnBrk="1" hangingPunct="1">
                  <a:lnSpc>
                    <a:spcPct val="130000"/>
                  </a:lnSpc>
                  <a:spcBef>
                    <a:spcPts val="2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28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Input: </a:t>
                </a:r>
                <a:r>
                  <a:rPr lang="zh-CN" altLang="en-US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字母表 </a:t>
                </a:r>
                <a:r>
                  <a:rPr lang="en-US" altLang="zh-CN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C</a:t>
                </a:r>
                <a:r>
                  <a:rPr lang="zh-CN" altLang="en-US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，对应的频率表 </a:t>
                </a:r>
                <a:r>
                  <a:rPr lang="en-US" altLang="zh-CN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F</a:t>
                </a:r>
                <a:endParaRPr lang="en-US" altLang="zh-CN" sz="2285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1" eaLnBrk="1" hangingPunct="1">
                  <a:lnSpc>
                    <a:spcPct val="130000"/>
                  </a:lnSpc>
                  <a:spcBef>
                    <a:spcPts val="2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28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Output: </a:t>
                </a:r>
                <a:r>
                  <a:rPr lang="zh-CN" altLang="en-US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存储哈夫曼编码树的堆</a:t>
                </a:r>
                <a:r>
                  <a:rPr lang="en-US" altLang="zh-CN" sz="228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Q</a:t>
                </a:r>
                <a:r>
                  <a:rPr lang="zh-CN" altLang="en-US" sz="20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chemeClr val="tx2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30000"/>
                  </a:lnSpc>
                  <a:spcBef>
                    <a:spcPts val="2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过程：</a:t>
                </a:r>
                <a:r>
                  <a:rPr lang="zh-CN" altLang="en-US" sz="2000" b="1" dirty="0">
                    <a:solidFill>
                      <a:schemeClr val="tx2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Huffman(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𝑭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469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012" y="836712"/>
                <a:ext cx="9288463" cy="5904656"/>
              </a:xfrm>
              <a:prstGeom prst="rect">
                <a:avLst/>
              </a:prstGeom>
              <a:blipFill rotWithShape="1">
                <a:blip r:embed="rId1"/>
                <a:stretch>
                  <a:fillRect l="-5" t="-7" r="1" b="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3"/>
              <p:cNvSpPr txBox="1">
                <a:spLocks noChangeArrowheads="1"/>
              </p:cNvSpPr>
              <p:nvPr/>
            </p:nvSpPr>
            <p:spPr bwMode="auto">
              <a:xfrm>
                <a:off x="823020" y="2204864"/>
                <a:ext cx="8208912" cy="43904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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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2. 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 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BUILD-HEAP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建立堆 *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en-US" altLang="zh-CN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3. 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 FOR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n-1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  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Allocate-Node( )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8. 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  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0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left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Extract-MIN(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 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堆操作*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  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0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right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Extract-MIN(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 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堆操作*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7. 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    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f(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f(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 + f(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      </a:t>
                </a: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Insert(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 </a:t>
                </a: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堆操作*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9.    </a:t>
                </a:r>
                <a:r>
                  <a:rPr lang="en-US" altLang="zh-CN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Return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3020" y="2204864"/>
                <a:ext cx="8208912" cy="4390461"/>
              </a:xfrm>
              <a:prstGeom prst="rect">
                <a:avLst/>
              </a:prstGeom>
              <a:blipFill rotWithShape="1">
                <a:blip r:embed="rId2"/>
                <a:stretch>
                  <a:fillRect l="-3915" t="-3" r="4" b="-646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870" y="116205"/>
            <a:ext cx="10291445" cy="86550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哈夫曼算法</a:t>
            </a:r>
            <a:endParaRPr kumimoji="0" lang="zh-CN" altLang="en-US" sz="4000" b="1" i="0" u="none" strike="noStrike" kern="1200" cap="none" spc="0" normalizeH="0" baseline="0" noProof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5716" name="Rectangle 4"/>
              <p:cNvSpPr>
                <a:spLocks noChangeArrowheads="1"/>
              </p:cNvSpPr>
              <p:nvPr/>
            </p:nvSpPr>
            <p:spPr bwMode="auto">
              <a:xfrm>
                <a:off x="463550" y="1808163"/>
                <a:ext cx="9664700" cy="334902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just" eaLnBrk="1" hangingPunct="1">
                  <a:lnSpc>
                    <a:spcPct val="150000"/>
                  </a:lnSpc>
                  <a:buFontTx/>
                  <a:buChar char="•"/>
                </a:pPr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由一个堆实现</a:t>
                </a:r>
                <a:endParaRPr lang="zh-CN" altLang="en-US" b="1" noProof="1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Char char="•"/>
                </a:pPr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第2步用堆排序的</a:t>
                </a:r>
                <a:r>
                  <a:rPr lang="en-US" altLang="zh-CN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BUILD-HEAP</a:t>
                </a:r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实现</a:t>
                </a:r>
                <a:r>
                  <a:rPr lang="en-US" altLang="zh-CN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Char char="•"/>
                </a:pPr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每个堆操作要求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0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noProof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循环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0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buFontTx/>
                  <a:buChar char="•"/>
                </a:pPr>
                <a:r>
                  <a:rPr lang="en-US" altLang="zh-CN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57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550" y="1808163"/>
                <a:ext cx="9664700" cy="3349029"/>
              </a:xfrm>
              <a:prstGeom prst="rect">
                <a:avLst/>
              </a:prstGeom>
              <a:blipFill rotWithShape="1">
                <a:blip r:embed="rId1"/>
                <a:stretch>
                  <a:fillRect l="-131" t="-389" r="-131" b="-36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3629025" y="220663"/>
            <a:ext cx="2755900" cy="865187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复杂性分析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8663" y="5373216"/>
            <a:ext cx="56166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关于堆的相关知识在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3271292" y="404664"/>
            <a:ext cx="4268787" cy="865187"/>
          </a:xfrm>
        </p:spPr>
        <p:txBody>
          <a:bodyPr anchor="t"/>
          <a:lstStyle/>
          <a:p>
            <a:pPr eaLnBrk="1" hangingPunct="1"/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优化解的结构分析</a:t>
            </a:r>
            <a:endParaRPr lang="zh-CN" altLang="en-US" sz="4000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41027" name="Rectangle 3"/>
          <p:cNvSpPr>
            <a:spLocks noGrp="1" noChangeArrowheads="1"/>
          </p:cNvSpPr>
          <p:nvPr>
            <p:ph idx="1"/>
          </p:nvPr>
        </p:nvSpPr>
        <p:spPr>
          <a:xfrm>
            <a:off x="751012" y="1700808"/>
            <a:ext cx="9001000" cy="3456384"/>
          </a:xfrm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3600" b="1" noProof="1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我们需要证明</a:t>
            </a:r>
            <a:endParaRPr lang="zh-CN" altLang="en-US" sz="3600" b="1" noProof="1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哈夫曼编码算法具有</a:t>
            </a:r>
            <a:r>
              <a:rPr lang="zh-CN" altLang="en-US" sz="3200" b="1" noProof="1">
                <a:solidFill>
                  <a:srgbClr val="0000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</a:t>
            </a:r>
            <a:r>
              <a:rPr lang="zh-CN" altLang="en-US" sz="3200" b="1" noProof="1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子结构</a:t>
            </a:r>
            <a:endParaRPr lang="zh-CN" altLang="en-US" sz="3200" b="1" noProof="1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哈夫曼编码算法具有</a:t>
            </a:r>
            <a:r>
              <a:rPr lang="zh-CN" altLang="en-US" sz="3200" b="1" noProof="1">
                <a:solidFill>
                  <a:srgbClr val="0000CC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endParaRPr lang="en-US" altLang="zh-CN" sz="3200" b="1" noProof="1">
              <a:solidFill>
                <a:srgbClr val="0000CC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noProof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</a:t>
            </a:r>
            <a:r>
              <a:rPr lang="zh-CN" altLang="en-US" sz="32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算法按照</a:t>
            </a:r>
            <a:r>
              <a:rPr lang="zh-CN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贪心选择性计算优化解</a:t>
            </a:r>
            <a:endParaRPr lang="zh-CN" altLang="en-US" sz="32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57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979" y="913507"/>
                <a:ext cx="9289033" cy="1158181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marL="0" lvl="1" indent="0"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引理</a:t>
                </a:r>
                <a:r>
                  <a:rPr lang="en-US" altLang="zh-CN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是字母表，</a:t>
                </a:r>
                <a14:m>
                  <m:oMath xmlns:m="http://schemas.openxmlformats.org/officeDocument/2006/math">
                    <m:r>
                      <a:rPr lang="zh-CN" altLang="en-US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𝒄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∈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en-US" alt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具有频率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，任意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的一个优化前缀树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的子树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′</m:t>
                    </m:r>
                  </m:oMath>
                </a14:m>
                <a:r>
                  <a:rPr 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是他对应字符的</a:t>
                </a: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优化前缀树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400" b="1" noProof="1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1571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979" y="913507"/>
                <a:ext cx="9289033" cy="1158181"/>
              </a:xfrm>
              <a:blipFill rotWithShape="1">
                <a:blip r:embed="rId1"/>
                <a:stretch>
                  <a:fillRect l="-137" t="-1129" r="-133" b="-929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930650" y="2578100"/>
            <a:ext cx="614363" cy="611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056188" y="3695700"/>
            <a:ext cx="614362" cy="611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20988" y="3695700"/>
            <a:ext cx="614362" cy="611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4" idx="4"/>
            <a:endCxn id="5" idx="0"/>
          </p:cNvCxnSpPr>
          <p:nvPr/>
        </p:nvCxnSpPr>
        <p:spPr>
          <a:xfrm>
            <a:off x="4238625" y="3189288"/>
            <a:ext cx="1125538" cy="50641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5688" y="3097213"/>
            <a:ext cx="601662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1 </a:t>
            </a:r>
            <a:endParaRPr lang="en-US" sz="2000" noProof="1">
              <a:solidFill>
                <a:schemeClr val="accent4"/>
              </a:solidFill>
            </a:endParaRPr>
          </a:p>
        </p:txBody>
      </p:sp>
      <p:cxnSp>
        <p:nvCxnSpPr>
          <p:cNvPr id="190" name="Straight Connector 189"/>
          <p:cNvCxnSpPr>
            <a:stCxn id="4" idx="4"/>
            <a:endCxn id="6" idx="0"/>
          </p:cNvCxnSpPr>
          <p:nvPr/>
        </p:nvCxnSpPr>
        <p:spPr>
          <a:xfrm flipH="1">
            <a:off x="3128963" y="3189288"/>
            <a:ext cx="1109662" cy="50641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3208338" y="3189288"/>
            <a:ext cx="600075" cy="3984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000" noProof="1">
                <a:solidFill>
                  <a:schemeClr val="accent4"/>
                </a:solidFill>
              </a:rPr>
              <a:t>0</a:t>
            </a:r>
            <a:endParaRPr lang="en-US" sz="2000" noProof="1">
              <a:solidFill>
                <a:schemeClr val="accent4"/>
              </a:solidFill>
            </a:endParaRPr>
          </a:p>
        </p:txBody>
      </p:sp>
      <p:sp>
        <p:nvSpPr>
          <p:cNvPr id="195" name="Triangle 194"/>
          <p:cNvSpPr/>
          <p:nvPr/>
        </p:nvSpPr>
        <p:spPr>
          <a:xfrm>
            <a:off x="4646613" y="4306888"/>
            <a:ext cx="1433512" cy="1531937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96" name="Triangle 195"/>
          <p:cNvSpPr/>
          <p:nvPr/>
        </p:nvSpPr>
        <p:spPr>
          <a:xfrm>
            <a:off x="2376488" y="4306888"/>
            <a:ext cx="1431925" cy="1531937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>
              <a:sym typeface="+mn-ea"/>
            </a:endParaRPr>
          </a:p>
        </p:txBody>
      </p:sp>
      <p:sp>
        <p:nvSpPr>
          <p:cNvPr id="197" name="Freeform 196"/>
          <p:cNvSpPr/>
          <p:nvPr/>
        </p:nvSpPr>
        <p:spPr>
          <a:xfrm>
            <a:off x="4143375" y="3411538"/>
            <a:ext cx="2454275" cy="3135312"/>
          </a:xfrm>
          <a:custGeom>
            <a:avLst/>
            <a:gdLst>
              <a:gd name="connsiteX0" fmla="*/ 2570665 w 2849760"/>
              <a:gd name="connsiteY0" fmla="*/ 915067 h 3335999"/>
              <a:gd name="connsiteX1" fmla="*/ 2090019 w 2849760"/>
              <a:gd name="connsiteY1" fmla="*/ 24113 h 3335999"/>
              <a:gd name="connsiteX2" fmla="*/ 437065 w 2849760"/>
              <a:gd name="connsiteY2" fmla="*/ 504759 h 3335999"/>
              <a:gd name="connsiteX3" fmla="*/ 167435 w 2849760"/>
              <a:gd name="connsiteY3" fmla="*/ 3001775 h 3335999"/>
              <a:gd name="connsiteX4" fmla="*/ 2676173 w 2849760"/>
              <a:gd name="connsiteY4" fmla="*/ 3083836 h 3335999"/>
              <a:gd name="connsiteX5" fmla="*/ 2570665 w 2849760"/>
              <a:gd name="connsiteY5" fmla="*/ 915067 h 333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9760" h="3335999">
                <a:moveTo>
                  <a:pt x="2570665" y="915067"/>
                </a:moveTo>
                <a:cubicBezTo>
                  <a:pt x="2472973" y="405113"/>
                  <a:pt x="2445619" y="92498"/>
                  <a:pt x="2090019" y="24113"/>
                </a:cubicBezTo>
                <a:cubicBezTo>
                  <a:pt x="1734419" y="-44272"/>
                  <a:pt x="757496" y="8482"/>
                  <a:pt x="437065" y="504759"/>
                </a:cubicBezTo>
                <a:cubicBezTo>
                  <a:pt x="116634" y="1001036"/>
                  <a:pt x="-205750" y="2571929"/>
                  <a:pt x="167435" y="3001775"/>
                </a:cubicBezTo>
                <a:cubicBezTo>
                  <a:pt x="540620" y="3431621"/>
                  <a:pt x="2273681" y="3433574"/>
                  <a:pt x="2676173" y="3083836"/>
                </a:cubicBezTo>
                <a:cubicBezTo>
                  <a:pt x="3078665" y="2734098"/>
                  <a:pt x="2668357" y="1425021"/>
                  <a:pt x="2570665" y="915067"/>
                </a:cubicBezTo>
                <a:close/>
              </a:path>
            </a:pathLst>
          </a:custGeom>
          <a:noFill/>
          <a:ln w="53975">
            <a:solidFill>
              <a:srgbClr val="E675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0" name="文本框 9"/>
          <p:cNvSpPr txBox="1"/>
          <p:nvPr/>
        </p:nvSpPr>
        <p:spPr>
          <a:xfrm>
            <a:off x="4029075" y="68263"/>
            <a:ext cx="27574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优化子结构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867400" y="4486275"/>
                <a:ext cx="649537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noProof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𝑻</m:t>
                      </m:r>
                      <m:r>
                        <a:rPr lang="en-US" altLang="zh-CN" sz="3200" b="1" i="1" noProof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′</m:t>
                      </m:r>
                    </m:oMath>
                  </m:oMathPara>
                </a14:m>
                <a:endParaRPr lang="en-US" altLang="zh-CN" sz="3200" b="1" noProof="1">
                  <a:solidFill>
                    <a:srgbClr val="0000FF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486275"/>
                <a:ext cx="649537" cy="584775"/>
              </a:xfrm>
              <a:prstGeom prst="rect">
                <a:avLst/>
              </a:prstGeom>
              <a:blipFill rotWithShape="1">
                <a:blip r:embed="rId2"/>
                <a:stretch>
                  <a:fillRect r="-7538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06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8275" y="901700"/>
                <a:ext cx="9648825" cy="2211388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marL="0" lvl="1" algn="just" eaLnBrk="1" hangingPunct="1">
                  <a:lnSpc>
                    <a:spcPct val="150000"/>
                  </a:lnSpc>
                  <a:buFontTx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的优化前缀编码树，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∈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在文件中出现的频率。设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中任意两个相邻叶结点，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是它们的父结点，则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编码频率是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的字符，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′=(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400" b="1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1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∪{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𝒛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的优化前缀编码树。</a:t>
                </a:r>
                <a:endParaRPr lang="en-US" altLang="zh-CN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065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275" y="901700"/>
                <a:ext cx="9648825" cy="2211388"/>
              </a:xfrm>
              <a:blipFill rotWithShape="1">
                <a:blip r:embed="rId1"/>
                <a:stretch>
                  <a:fillRect l="-132" t="-574" r="-132" b="-68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5650" name="Group 55"/>
          <p:cNvGrpSpPr/>
          <p:nvPr/>
        </p:nvGrpSpPr>
        <p:grpSpPr bwMode="auto">
          <a:xfrm>
            <a:off x="5264151" y="3256061"/>
            <a:ext cx="4567237" cy="2189163"/>
            <a:chOff x="3316" y="2478"/>
            <a:chExt cx="2877" cy="1379"/>
          </a:xfrm>
        </p:grpSpPr>
        <p:grpSp>
          <p:nvGrpSpPr>
            <p:cNvPr id="155651" name="Group 36"/>
            <p:cNvGrpSpPr/>
            <p:nvPr/>
          </p:nvGrpSpPr>
          <p:grpSpPr bwMode="auto"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0678" name="Rectangle 22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effectLst/>
                    <a:latin typeface="Times New Roman" panose="02020603050405020304" pitchFamily="18" charset="0"/>
                  </a:rPr>
                  <a:t>b</a:t>
                </a:r>
                <a:endParaRPr lang="en-US" altLang="zh-CN" sz="2800" b="1" i="1" dirty="0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653" name="Oval 23"/>
              <p:cNvSpPr>
                <a:spLocks noChangeArrowheads="1"/>
              </p:cNvSpPr>
              <p:nvPr/>
            </p:nvSpPr>
            <p:spPr bwMode="auto"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effectLst/>
                </a:endParaRPr>
              </a:p>
            </p:txBody>
          </p:sp>
          <p:sp>
            <p:nvSpPr>
              <p:cNvPr id="710681" name="Rectangle 25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effectLst/>
                    <a:latin typeface="Times New Roman" panose="02020603050405020304" pitchFamily="18" charset="0"/>
                  </a:rPr>
                  <a:t>c</a:t>
                </a:r>
                <a:endParaRPr lang="en-US" altLang="zh-CN" sz="2800" b="1" i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82" name="Rectangle 26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effectLst/>
                    <a:latin typeface="Times New Roman" panose="02020603050405020304" pitchFamily="18" charset="0"/>
                  </a:rPr>
                  <a:t>z</a:t>
                </a:r>
                <a:endParaRPr lang="en-US" altLang="zh-CN" sz="2800" b="1" i="1" dirty="0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656" name="Line 28"/>
              <p:cNvSpPr>
                <a:spLocks noChangeShapeType="1"/>
              </p:cNvSpPr>
              <p:nvPr/>
            </p:nvSpPr>
            <p:spPr bwMode="auto">
              <a:xfrm flipH="1">
                <a:off x="4238" y="2569"/>
                <a:ext cx="363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657" name="Line 29"/>
              <p:cNvSpPr>
                <a:spLocks noChangeShapeType="1"/>
              </p:cNvSpPr>
              <p:nvPr/>
            </p:nvSpPr>
            <p:spPr bwMode="auto">
              <a:xfrm>
                <a:off x="4783" y="2569"/>
                <a:ext cx="317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658" name="Line 30"/>
              <p:cNvSpPr>
                <a:spLocks noChangeShapeType="1"/>
              </p:cNvSpPr>
              <p:nvPr/>
            </p:nvSpPr>
            <p:spPr bwMode="auto">
              <a:xfrm flipH="1">
                <a:off x="3739" y="2977"/>
                <a:ext cx="318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659" name="Line 31"/>
              <p:cNvSpPr>
                <a:spLocks noChangeShapeType="1"/>
              </p:cNvSpPr>
              <p:nvPr/>
            </p:nvSpPr>
            <p:spPr bwMode="auto">
              <a:xfrm>
                <a:off x="4284" y="2977"/>
                <a:ext cx="226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660" name="Oval 34"/>
              <p:cNvSpPr>
                <a:spLocks noChangeArrowheads="1"/>
              </p:cNvSpPr>
              <p:nvPr/>
            </p:nvSpPr>
            <p:spPr bwMode="auto"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>
                  <a:effectLst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691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83" y="2206"/>
                    <a:ext cx="44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600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𝑻</m:t>
                          </m:r>
                          <m:r>
                            <a:rPr lang="en-US" altLang="zh-CN" sz="3600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3600" b="1" i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0691" name="Text 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83" y="2206"/>
                    <a:ext cx="446" cy="407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10699" name="Text Box 43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710700" name="Text Box 44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710701" name="Text Box 45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710702" name="Text Box 46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0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316" y="3566"/>
                  <a:ext cx="42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/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0707" name="Text 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16" y="3566"/>
                  <a:ext cx="422" cy="29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0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5614" y="3067"/>
                  <a:ext cx="55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𝒃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/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0708" name="Text 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14" y="3067"/>
                  <a:ext cx="554" cy="29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09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5013" y="3550"/>
                  <a:ext cx="1180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/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0709" name="Text 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13" y="3550"/>
                  <a:ext cx="1180" cy="29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5669" name="Group 57"/>
          <p:cNvGrpSpPr/>
          <p:nvPr/>
        </p:nvGrpSpPr>
        <p:grpSpPr bwMode="auto">
          <a:xfrm>
            <a:off x="1177926" y="3356992"/>
            <a:ext cx="4484689" cy="3100388"/>
            <a:chOff x="742" y="2251"/>
            <a:chExt cx="2825" cy="1953"/>
          </a:xfrm>
        </p:grpSpPr>
        <p:grpSp>
          <p:nvGrpSpPr>
            <p:cNvPr id="155670" name="Group 54"/>
            <p:cNvGrpSpPr/>
            <p:nvPr/>
          </p:nvGrpSpPr>
          <p:grpSpPr bwMode="auto">
            <a:xfrm>
              <a:off x="742" y="2251"/>
              <a:ext cx="2825" cy="1953"/>
              <a:chOff x="742" y="2251"/>
              <a:chExt cx="2825" cy="1953"/>
            </a:xfrm>
          </p:grpSpPr>
          <p:grpSp>
            <p:nvGrpSpPr>
              <p:cNvPr id="155671" name="Group 4"/>
              <p:cNvGrpSpPr/>
              <p:nvPr/>
            </p:nvGrpSpPr>
            <p:grpSpPr bwMode="auto">
              <a:xfrm>
                <a:off x="1199" y="2251"/>
                <a:ext cx="1815" cy="1950"/>
                <a:chOff x="2106" y="1117"/>
                <a:chExt cx="1815" cy="1950"/>
              </a:xfrm>
            </p:grpSpPr>
            <p:grpSp>
              <p:nvGrpSpPr>
                <p:cNvPr id="155672" name="Group 5"/>
                <p:cNvGrpSpPr/>
                <p:nvPr/>
              </p:nvGrpSpPr>
              <p:grpSpPr bwMode="auto">
                <a:xfrm>
                  <a:off x="2106" y="1344"/>
                  <a:ext cx="1815" cy="1723"/>
                  <a:chOff x="2922" y="391"/>
                  <a:chExt cx="1815" cy="1723"/>
                </a:xfrm>
              </p:grpSpPr>
              <p:sp>
                <p:nvSpPr>
                  <p:cNvPr id="710662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4419" y="799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b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5674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467" y="799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  <p:sp>
                <p:nvSpPr>
                  <p:cNvPr id="155675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875" y="1253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  <p:sp>
                <p:nvSpPr>
                  <p:cNvPr id="710665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22" y="1253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c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066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512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x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10667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y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5679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48" y="527"/>
                    <a:ext cx="363" cy="272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193" y="527"/>
                    <a:ext cx="317" cy="272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1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9" y="935"/>
                    <a:ext cx="318" cy="31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694" y="935"/>
                    <a:ext cx="226" cy="31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3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48" y="1434"/>
                    <a:ext cx="272" cy="40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4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056" y="1434"/>
                    <a:ext cx="227" cy="40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685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011" y="391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</p:grpSp>
            <p:sp>
              <p:nvSpPr>
                <p:cNvPr id="71067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292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3600" b="1" i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</a:rPr>
                    <a:t>T</a:t>
                  </a:r>
                  <a:endParaRPr lang="en-US" altLang="zh-CN" sz="36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10693" name="Text Box 37"/>
              <p:cNvSpPr txBox="1">
                <a:spLocks noChangeArrowheads="1"/>
              </p:cNvSpPr>
              <p:nvPr/>
            </p:nvSpPr>
            <p:spPr bwMode="auto">
              <a:xfrm>
                <a:off x="1894" y="25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94" name="Text Box 38"/>
              <p:cNvSpPr txBox="1">
                <a:spLocks noChangeArrowheads="1"/>
              </p:cNvSpPr>
              <p:nvPr/>
            </p:nvSpPr>
            <p:spPr bwMode="auto">
              <a:xfrm>
                <a:off x="1380" y="300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95" name="Text Box 39"/>
              <p:cNvSpPr txBox="1">
                <a:spLocks noChangeArrowheads="1"/>
              </p:cNvSpPr>
              <p:nvPr/>
            </p:nvSpPr>
            <p:spPr bwMode="auto">
              <a:xfrm>
                <a:off x="1925" y="350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96" name="Text Box 40"/>
              <p:cNvSpPr txBox="1">
                <a:spLocks noChangeArrowheads="1"/>
              </p:cNvSpPr>
              <p:nvPr/>
            </p:nvSpPr>
            <p:spPr bwMode="auto">
              <a:xfrm>
                <a:off x="2393" y="347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97" name="Text Box 41"/>
              <p:cNvSpPr txBox="1">
                <a:spLocks noChangeArrowheads="1"/>
              </p:cNvSpPr>
              <p:nvPr/>
            </p:nvSpPr>
            <p:spPr bwMode="auto">
              <a:xfrm>
                <a:off x="2061" y="297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0698" name="Text Box 42"/>
              <p:cNvSpPr txBox="1">
                <a:spLocks noChangeArrowheads="1"/>
              </p:cNvSpPr>
              <p:nvPr/>
            </p:nvSpPr>
            <p:spPr bwMode="auto">
              <a:xfrm>
                <a:off x="2574" y="252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703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8" y="3913"/>
                    <a:ext cx="465" cy="2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0703" name="Text 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78" y="3913"/>
                    <a:ext cx="465" cy="291"/>
                  </a:xfrm>
                  <a:prstGeom prst="rect">
                    <a:avLst/>
                  </a:prstGeom>
                  <a:blipFill rotWithShape="1">
                    <a:blip r:embed="rId6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704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2" y="3278"/>
                    <a:ext cx="45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0704" name="Text 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2" y="3278"/>
                    <a:ext cx="453" cy="291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70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28" y="3910"/>
                    <a:ext cx="457" cy="2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0705" name="Text 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" y="3910"/>
                    <a:ext cx="457" cy="291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706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13" y="2840"/>
                    <a:ext cx="554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0706" name="Text 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13" y="2840"/>
                    <a:ext cx="554" cy="291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10712" name="Text Box 56"/>
            <p:cNvSpPr txBox="1">
              <a:spLocks noChangeArrowheads="1"/>
            </p:cNvSpPr>
            <p:nvPr/>
          </p:nvSpPr>
          <p:spPr bwMode="auto">
            <a:xfrm>
              <a:off x="2151" y="3239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/>
                  <a:latin typeface="Times New Roman" panose="02020603050405020304" pitchFamily="18" charset="0"/>
                </a:rPr>
                <a:t>z</a:t>
              </a:r>
              <a:endParaRPr lang="en-US" altLang="zh-CN" sz="2800" b="1" i="1">
                <a:effectLst/>
                <a:latin typeface="Times New Roman" panose="02020603050405020304" pitchFamily="18" charset="0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4029075" y="68263"/>
            <a:ext cx="27574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优化子结构</a:t>
            </a:r>
            <a:endParaRPr lang="zh-CN" altLang="en-US" sz="4000" b="1" noProof="1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57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22340" y="625300"/>
                <a:ext cx="5938182" cy="6232700"/>
              </a:xfrm>
              <a:solidFill>
                <a:schemeClr val="bg1"/>
              </a:solidFill>
            </p:spPr>
            <p:txBody>
              <a:bodyPr/>
              <a:lstStyle/>
              <a:p>
                <a:pPr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24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先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′)+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（后面用到）</a:t>
                </a:r>
                <a:endParaRPr lang="zh-CN" altLang="en-US" sz="24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4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对于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400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dirty="0" err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，有：</a:t>
                </a:r>
                <a:endParaRPr lang="en-US" altLang="zh-CN" sz="2400" b="0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400" i="1" baseline="-3000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zh-CN" sz="2400" i="1" baseline="-30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 baseline="-30000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4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有：</a:t>
                </a:r>
                <a:endParaRPr lang="en-US" altLang="zh-CN" sz="24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40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400" i="1" baseline="-30000" dirty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 baseline="-30000" dirty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400" i="1" baseline="-30000" dirty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400" i="1" dirty="0">
                  <a:solidFill>
                    <a:srgbClr val="0000FF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sSup>
                      <m:sSupPr>
                        <m:ctrlPr>
                          <a:rPr lang="en-US" altLang="zh-CN" sz="2400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400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4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，有：</a:t>
                </a:r>
                <a:endParaRPr lang="en-US" altLang="zh-CN" sz="2400" i="1" dirty="0">
                  <a:solidFill>
                    <a:srgbClr val="0000FF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40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4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4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4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于是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′)+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6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16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endParaRPr lang="zh-CN" altLang="en-US" sz="24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577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340" y="625300"/>
                <a:ext cx="5938182" cy="6232700"/>
              </a:xfrm>
              <a:blipFill rotWithShape="1">
                <a:blip r:embed="rId1"/>
                <a:stretch>
                  <a:fillRect l="-7" t="-7" r="1" b="-2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674" name="Group 4"/>
          <p:cNvGrpSpPr/>
          <p:nvPr/>
        </p:nvGrpSpPr>
        <p:grpSpPr bwMode="auto">
          <a:xfrm>
            <a:off x="5658408" y="4365104"/>
            <a:ext cx="4464052" cy="2189163"/>
            <a:chOff x="3286" y="2478"/>
            <a:chExt cx="2812" cy="1379"/>
          </a:xfrm>
        </p:grpSpPr>
        <p:grpSp>
          <p:nvGrpSpPr>
            <p:cNvPr id="156675" name="Group 5"/>
            <p:cNvGrpSpPr/>
            <p:nvPr/>
          </p:nvGrpSpPr>
          <p:grpSpPr bwMode="auto">
            <a:xfrm>
              <a:off x="3784" y="2478"/>
              <a:ext cx="1815" cy="1361"/>
              <a:chOff x="3512" y="2206"/>
              <a:chExt cx="1815" cy="1361"/>
            </a:xfrm>
          </p:grpSpPr>
          <p:sp>
            <p:nvSpPr>
              <p:cNvPr id="715782" name="Rectangle 6"/>
              <p:cNvSpPr>
                <a:spLocks noChangeArrowheads="1"/>
              </p:cNvSpPr>
              <p:nvPr/>
            </p:nvSpPr>
            <p:spPr bwMode="auto">
              <a:xfrm>
                <a:off x="5009" y="2841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b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677" name="Oval 7"/>
              <p:cNvSpPr>
                <a:spLocks noChangeArrowheads="1"/>
              </p:cNvSpPr>
              <p:nvPr/>
            </p:nvSpPr>
            <p:spPr bwMode="auto">
              <a:xfrm>
                <a:off x="4057" y="284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5784" name="Rectangle 8"/>
              <p:cNvSpPr>
                <a:spLocks noChangeArrowheads="1"/>
              </p:cNvSpPr>
              <p:nvPr/>
            </p:nvSpPr>
            <p:spPr bwMode="auto">
              <a:xfrm>
                <a:off x="3512" y="3295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c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5785" name="Rectangle 9"/>
              <p:cNvSpPr>
                <a:spLocks noChangeArrowheads="1"/>
              </p:cNvSpPr>
              <p:nvPr/>
            </p:nvSpPr>
            <p:spPr bwMode="auto">
              <a:xfrm>
                <a:off x="4419" y="3294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z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680" name="Line 10"/>
              <p:cNvSpPr>
                <a:spLocks noChangeShapeType="1"/>
              </p:cNvSpPr>
              <p:nvPr/>
            </p:nvSpPr>
            <p:spPr bwMode="auto">
              <a:xfrm flipH="1">
                <a:off x="4238" y="2569"/>
                <a:ext cx="363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681" name="Line 11"/>
              <p:cNvSpPr>
                <a:spLocks noChangeShapeType="1"/>
              </p:cNvSpPr>
              <p:nvPr/>
            </p:nvSpPr>
            <p:spPr bwMode="auto">
              <a:xfrm>
                <a:off x="4783" y="2569"/>
                <a:ext cx="317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682" name="Line 12"/>
              <p:cNvSpPr>
                <a:spLocks noChangeShapeType="1"/>
              </p:cNvSpPr>
              <p:nvPr/>
            </p:nvSpPr>
            <p:spPr bwMode="auto">
              <a:xfrm flipH="1">
                <a:off x="3739" y="2977"/>
                <a:ext cx="318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683" name="Line 13"/>
              <p:cNvSpPr>
                <a:spLocks noChangeShapeType="1"/>
              </p:cNvSpPr>
              <p:nvPr/>
            </p:nvSpPr>
            <p:spPr bwMode="auto">
              <a:xfrm>
                <a:off x="4284" y="2977"/>
                <a:ext cx="226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684" name="Oval 14"/>
              <p:cNvSpPr>
                <a:spLocks noChangeArrowheads="1"/>
              </p:cNvSpPr>
              <p:nvPr/>
            </p:nvSpPr>
            <p:spPr bwMode="auto">
              <a:xfrm>
                <a:off x="4601" y="243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5791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83" y="2206"/>
                    <a:ext cx="446" cy="4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3600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𝑻</m:t>
                          </m:r>
                          <m:r>
                            <a:rPr lang="en-US" altLang="zh-CN" sz="3600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3600" b="1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15791" name="Text 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83" y="2206"/>
                    <a:ext cx="446" cy="407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15792" name="Text Box 16"/>
            <p:cNvSpPr txBox="1">
              <a:spLocks noChangeArrowheads="1"/>
            </p:cNvSpPr>
            <p:nvPr/>
          </p:nvSpPr>
          <p:spPr bwMode="auto">
            <a:xfrm>
              <a:off x="3981" y="3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793" name="Text Box 17"/>
            <p:cNvSpPr txBox="1">
              <a:spLocks noChangeArrowheads="1"/>
            </p:cNvSpPr>
            <p:nvPr/>
          </p:nvSpPr>
          <p:spPr bwMode="auto">
            <a:xfrm>
              <a:off x="4525" y="27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794" name="Text Box 18"/>
            <p:cNvSpPr txBox="1">
              <a:spLocks noChangeArrowheads="1"/>
            </p:cNvSpPr>
            <p:nvPr/>
          </p:nvSpPr>
          <p:spPr bwMode="auto">
            <a:xfrm>
              <a:off x="5160" y="275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795" name="Text Box 19"/>
            <p:cNvSpPr txBox="1">
              <a:spLocks noChangeArrowheads="1"/>
            </p:cNvSpPr>
            <p:nvPr/>
          </p:nvSpPr>
          <p:spPr bwMode="auto">
            <a:xfrm>
              <a:off x="4616" y="318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7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286" y="3566"/>
                  <a:ext cx="53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796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86" y="3566"/>
                  <a:ext cx="534" cy="29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79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550" y="3067"/>
                  <a:ext cx="548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797" name="Text 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50" y="3067"/>
                  <a:ext cx="548" cy="29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79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934" y="3550"/>
                  <a:ext cx="116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798" name="Text 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34" y="3550"/>
                  <a:ext cx="1164" cy="29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/>
          <p:cNvSpPr txBox="1"/>
          <p:nvPr/>
        </p:nvSpPr>
        <p:spPr>
          <a:xfrm>
            <a:off x="4029075" y="68263"/>
            <a:ext cx="27574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优化子结构</a:t>
            </a:r>
            <a:endParaRPr lang="zh-CN" altLang="en-US" sz="4000" b="1" noProof="1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42" name="Group 57"/>
          <p:cNvGrpSpPr/>
          <p:nvPr/>
        </p:nvGrpSpPr>
        <p:grpSpPr bwMode="auto">
          <a:xfrm>
            <a:off x="5658408" y="707504"/>
            <a:ext cx="4484689" cy="3100388"/>
            <a:chOff x="742" y="2251"/>
            <a:chExt cx="2825" cy="1953"/>
          </a:xfrm>
        </p:grpSpPr>
        <p:grpSp>
          <p:nvGrpSpPr>
            <p:cNvPr id="43" name="Group 54"/>
            <p:cNvGrpSpPr/>
            <p:nvPr/>
          </p:nvGrpSpPr>
          <p:grpSpPr bwMode="auto">
            <a:xfrm>
              <a:off x="742" y="2251"/>
              <a:ext cx="2825" cy="1953"/>
              <a:chOff x="742" y="2251"/>
              <a:chExt cx="2825" cy="1953"/>
            </a:xfrm>
          </p:grpSpPr>
          <p:grpSp>
            <p:nvGrpSpPr>
              <p:cNvPr id="45" name="Group 4"/>
              <p:cNvGrpSpPr/>
              <p:nvPr/>
            </p:nvGrpSpPr>
            <p:grpSpPr bwMode="auto">
              <a:xfrm>
                <a:off x="1199" y="2251"/>
                <a:ext cx="1815" cy="1950"/>
                <a:chOff x="2106" y="1117"/>
                <a:chExt cx="1815" cy="1950"/>
              </a:xfrm>
            </p:grpSpPr>
            <p:grpSp>
              <p:nvGrpSpPr>
                <p:cNvPr id="56" name="Group 5"/>
                <p:cNvGrpSpPr/>
                <p:nvPr/>
              </p:nvGrpSpPr>
              <p:grpSpPr bwMode="auto">
                <a:xfrm>
                  <a:off x="2106" y="1344"/>
                  <a:ext cx="1815" cy="1723"/>
                  <a:chOff x="2922" y="391"/>
                  <a:chExt cx="1815" cy="1723"/>
                </a:xfrm>
              </p:grpSpPr>
              <p:sp>
                <p:nvSpPr>
                  <p:cNvPr id="58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4419" y="799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b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9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467" y="799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  <p:sp>
                <p:nvSpPr>
                  <p:cNvPr id="60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3875" y="1253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  <p:sp>
                <p:nvSpPr>
                  <p:cNvPr id="6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922" y="1253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c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512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x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3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147" y="1842"/>
                    <a:ext cx="318" cy="27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r>
                      <a:rPr lang="en-US" altLang="zh-CN" sz="2800" b="1" i="1">
                        <a:effectLst/>
                        <a:latin typeface="Times New Roman" panose="02020603050405020304" pitchFamily="18" charset="0"/>
                      </a:rPr>
                      <a:t>y</a:t>
                    </a:r>
                    <a:endParaRPr lang="en-US" altLang="zh-CN" sz="2800" b="1" i="1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4" name="Line 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48" y="527"/>
                    <a:ext cx="363" cy="272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193" y="527"/>
                    <a:ext cx="317" cy="272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9" y="935"/>
                    <a:ext cx="318" cy="31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694" y="935"/>
                    <a:ext cx="226" cy="31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648" y="1434"/>
                    <a:ext cx="272" cy="40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6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4056" y="1434"/>
                    <a:ext cx="227" cy="408"/>
                  </a:xfrm>
                  <a:prstGeom prst="line">
                    <a:avLst/>
                  </a:prstGeom>
                  <a:noFill/>
                  <a:ln w="28575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011" y="391"/>
                    <a:ext cx="227" cy="182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effectLst/>
                    </a:endParaRPr>
                  </a:p>
                </p:txBody>
              </p:sp>
            </p:grpSp>
            <p:sp>
              <p:nvSpPr>
                <p:cNvPr id="5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292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3600" b="1" i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</a:rPr>
                    <a:t>T</a:t>
                  </a:r>
                  <a:endParaRPr lang="en-US" altLang="zh-CN" sz="36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6" name="Text Box 37"/>
              <p:cNvSpPr txBox="1">
                <a:spLocks noChangeArrowheads="1"/>
              </p:cNvSpPr>
              <p:nvPr/>
            </p:nvSpPr>
            <p:spPr bwMode="auto">
              <a:xfrm>
                <a:off x="1894" y="256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38"/>
              <p:cNvSpPr txBox="1">
                <a:spLocks noChangeArrowheads="1"/>
              </p:cNvSpPr>
              <p:nvPr/>
            </p:nvSpPr>
            <p:spPr bwMode="auto">
              <a:xfrm>
                <a:off x="1380" y="300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Text Box 39"/>
              <p:cNvSpPr txBox="1">
                <a:spLocks noChangeArrowheads="1"/>
              </p:cNvSpPr>
              <p:nvPr/>
            </p:nvSpPr>
            <p:spPr bwMode="auto">
              <a:xfrm>
                <a:off x="1925" y="350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0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40"/>
              <p:cNvSpPr txBox="1">
                <a:spLocks noChangeArrowheads="1"/>
              </p:cNvSpPr>
              <p:nvPr/>
            </p:nvSpPr>
            <p:spPr bwMode="auto">
              <a:xfrm>
                <a:off x="2393" y="347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Text Box 41"/>
              <p:cNvSpPr txBox="1">
                <a:spLocks noChangeArrowheads="1"/>
              </p:cNvSpPr>
              <p:nvPr/>
            </p:nvSpPr>
            <p:spPr bwMode="auto">
              <a:xfrm>
                <a:off x="2061" y="297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42"/>
              <p:cNvSpPr txBox="1">
                <a:spLocks noChangeArrowheads="1"/>
              </p:cNvSpPr>
              <p:nvPr/>
            </p:nvSpPr>
            <p:spPr bwMode="auto">
              <a:xfrm>
                <a:off x="2574" y="2523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400" b="1">
                    <a:effectLst/>
                    <a:latin typeface="Times New Roman" panose="02020603050405020304" pitchFamily="18" charset="0"/>
                  </a:rPr>
                  <a:t>1</a:t>
                </a:r>
                <a:endParaRPr lang="en-US" altLang="zh-CN" sz="2400" b="1">
                  <a:effectLst/>
                  <a:latin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78" y="3913"/>
                    <a:ext cx="465" cy="2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2" name="Text 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278" y="3913"/>
                    <a:ext cx="465" cy="291"/>
                  </a:xfrm>
                  <a:prstGeom prst="rect">
                    <a:avLst/>
                  </a:prstGeom>
                  <a:blipFill rotWithShape="1">
                    <a:blip r:embed="rId6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2" y="3278"/>
                    <a:ext cx="45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3" name="Text 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2" y="3278"/>
                    <a:ext cx="453" cy="291"/>
                  </a:xfrm>
                  <a:prstGeom prst="rect">
                    <a:avLst/>
                  </a:prstGeom>
                  <a:blipFill rotWithShape="1">
                    <a:blip r:embed="rId7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28" y="3910"/>
                    <a:ext cx="457" cy="2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4" name="Text 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" y="3910"/>
                    <a:ext cx="457" cy="291"/>
                  </a:xfrm>
                  <a:prstGeom prst="rect">
                    <a:avLst/>
                  </a:prstGeom>
                  <a:blipFill rotWithShape="1">
                    <a:blip r:embed="rId8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13" y="2840"/>
                    <a:ext cx="554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400" b="1" i="1" dirty="0">
                      <a:effectLst/>
                      <a:latin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55" name="Text 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013" y="2840"/>
                    <a:ext cx="554" cy="291"/>
                  </a:xfrm>
                  <a:prstGeom prst="rect">
                    <a:avLst/>
                  </a:prstGeom>
                  <a:blipFill rotWithShape="1">
                    <a:blip r:embed="rId9"/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4" name="Text Box 56"/>
            <p:cNvSpPr txBox="1">
              <a:spLocks noChangeArrowheads="1"/>
            </p:cNvSpPr>
            <p:nvPr/>
          </p:nvSpPr>
          <p:spPr bwMode="auto">
            <a:xfrm>
              <a:off x="2151" y="3239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b="1" i="1">
                  <a:effectLst/>
                  <a:latin typeface="Times New Roman" panose="02020603050405020304" pitchFamily="18" charset="0"/>
                </a:rPr>
                <a:t>z</a:t>
              </a:r>
              <a:endParaRPr lang="en-US" altLang="zh-CN" sz="2800" b="1" i="1">
                <a:effectLst/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57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476672"/>
                <a:ext cx="6095155" cy="6353548"/>
              </a:xfrm>
              <a:solidFill>
                <a:schemeClr val="bg1"/>
              </a:solidFill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再证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的优化前缀编码树。</a:t>
                </a:r>
                <a:endParaRPr lang="en-US" altLang="zh-CN" sz="2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则必存在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′′)&lt;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′)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中字符，它必为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中的叶子结点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把结点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加入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altLang="zh-CN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的左右子结点，则得到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的一个如下前缀编码树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′′′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′′′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新的编码树）：</a:t>
                </a:r>
                <a:endParaRPr lang="en-US" altLang="zh-CN" sz="20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altLang="zh-CN" sz="20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′′′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0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))(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′′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0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′′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𝒛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)) 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altLang="zh-CN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altLang="zh-CN" sz="20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′)+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这与“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的优化前缀编码树”相矛盾，故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的优化前缀编码树。</a:t>
                </a:r>
                <a:endParaRPr lang="zh-CN" altLang="en-US" sz="2000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577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476672"/>
                <a:ext cx="6095155" cy="6353548"/>
              </a:xfrm>
              <a:blipFill rotWithShape="1">
                <a:blip r:embed="rId1"/>
                <a:stretch>
                  <a:fillRect t="-7" r="7" b="-1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693" name="Group 41"/>
          <p:cNvGrpSpPr/>
          <p:nvPr/>
        </p:nvGrpSpPr>
        <p:grpSpPr bwMode="auto">
          <a:xfrm>
            <a:off x="6439644" y="548680"/>
            <a:ext cx="3760786" cy="2190751"/>
            <a:chOff x="4251" y="2523"/>
            <a:chExt cx="2369" cy="1380"/>
          </a:xfrm>
        </p:grpSpPr>
        <p:sp>
          <p:nvSpPr>
            <p:cNvPr id="715800" name="Rectangle 24"/>
            <p:cNvSpPr>
              <a:spLocks noChangeArrowheads="1"/>
            </p:cNvSpPr>
            <p:nvPr/>
          </p:nvSpPr>
          <p:spPr bwMode="auto">
            <a:xfrm>
              <a:off x="5748" y="315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56695" name="Oval 25"/>
            <p:cNvSpPr>
              <a:spLocks noChangeArrowheads="1"/>
            </p:cNvSpPr>
            <p:nvPr/>
          </p:nvSpPr>
          <p:spPr bwMode="auto">
            <a:xfrm>
              <a:off x="4796" y="3158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5802" name="Rectangle 26"/>
            <p:cNvSpPr>
              <a:spLocks noChangeArrowheads="1"/>
            </p:cNvSpPr>
            <p:nvPr/>
          </p:nvSpPr>
          <p:spPr bwMode="auto">
            <a:xfrm>
              <a:off x="4251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v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156697" name="Line 27"/>
            <p:cNvSpPr>
              <a:spLocks noChangeShapeType="1"/>
            </p:cNvSpPr>
            <p:nvPr/>
          </p:nvSpPr>
          <p:spPr bwMode="auto">
            <a:xfrm flipH="1">
              <a:off x="4977" y="2886"/>
              <a:ext cx="363" cy="2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698" name="Line 28"/>
            <p:cNvSpPr>
              <a:spLocks noChangeShapeType="1"/>
            </p:cNvSpPr>
            <p:nvPr/>
          </p:nvSpPr>
          <p:spPr bwMode="auto">
            <a:xfrm>
              <a:off x="5522" y="2886"/>
              <a:ext cx="317" cy="2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699" name="Line 29"/>
            <p:cNvSpPr>
              <a:spLocks noChangeShapeType="1"/>
            </p:cNvSpPr>
            <p:nvPr/>
          </p:nvSpPr>
          <p:spPr bwMode="auto">
            <a:xfrm flipH="1">
              <a:off x="4478" y="3294"/>
              <a:ext cx="318" cy="3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700" name="Line 30"/>
            <p:cNvSpPr>
              <a:spLocks noChangeShapeType="1"/>
            </p:cNvSpPr>
            <p:nvPr/>
          </p:nvSpPr>
          <p:spPr bwMode="auto">
            <a:xfrm>
              <a:off x="5023" y="3294"/>
              <a:ext cx="226" cy="3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701" name="Oval 31"/>
            <p:cNvSpPr>
              <a:spLocks noChangeArrowheads="1"/>
            </p:cNvSpPr>
            <p:nvPr/>
          </p:nvSpPr>
          <p:spPr bwMode="auto">
            <a:xfrm>
              <a:off x="5340" y="2750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80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5022" y="2523"/>
                  <a:ext cx="528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′′</m:t>
                        </m:r>
                      </m:oMath>
                    </m:oMathPara>
                  </a14:m>
                  <a:endParaRPr lang="en-US" altLang="zh-CN" sz="36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808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22" y="2523"/>
                  <a:ext cx="528" cy="407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5809" name="Text Box 33"/>
            <p:cNvSpPr txBox="1">
              <a:spLocks noChangeArrowheads="1"/>
            </p:cNvSpPr>
            <p:nvPr/>
          </p:nvSpPr>
          <p:spPr bwMode="auto">
            <a:xfrm>
              <a:off x="4946" y="28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810" name="Text Box 34"/>
            <p:cNvSpPr txBox="1">
              <a:spLocks noChangeArrowheads="1"/>
            </p:cNvSpPr>
            <p:nvPr/>
          </p:nvSpPr>
          <p:spPr bwMode="auto">
            <a:xfrm>
              <a:off x="4432" y="32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811" name="Text Box 35"/>
            <p:cNvSpPr txBox="1">
              <a:spLocks noChangeArrowheads="1"/>
            </p:cNvSpPr>
            <p:nvPr/>
          </p:nvSpPr>
          <p:spPr bwMode="auto">
            <a:xfrm>
              <a:off x="5113" y="324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15812" name="Text Box 36"/>
            <p:cNvSpPr txBox="1">
              <a:spLocks noChangeArrowheads="1"/>
            </p:cNvSpPr>
            <p:nvPr/>
          </p:nvSpPr>
          <p:spPr bwMode="auto">
            <a:xfrm>
              <a:off x="5626" y="27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813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527" y="3612"/>
                  <a:ext cx="550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813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27" y="3612"/>
                  <a:ext cx="550" cy="29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814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6065" y="3112"/>
                  <a:ext cx="55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814" name="Text 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65" y="3112"/>
                  <a:ext cx="555" cy="29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5815" name="Rectangle 39"/>
            <p:cNvSpPr>
              <a:spLocks noChangeArrowheads="1"/>
            </p:cNvSpPr>
            <p:nvPr/>
          </p:nvSpPr>
          <p:spPr bwMode="auto">
            <a:xfrm>
              <a:off x="5082" y="3612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z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81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5400" y="3567"/>
                  <a:ext cx="53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1581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00" y="3567"/>
                  <a:ext cx="534" cy="29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本框 40"/>
          <p:cNvSpPr txBox="1"/>
          <p:nvPr/>
        </p:nvSpPr>
        <p:spPr>
          <a:xfrm>
            <a:off x="4029075" y="68263"/>
            <a:ext cx="27574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优化子结构</a:t>
            </a:r>
            <a:endParaRPr lang="zh-CN" altLang="en-US" sz="4000" b="1" noProof="1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42" name="Group 33"/>
          <p:cNvGrpSpPr/>
          <p:nvPr/>
        </p:nvGrpSpPr>
        <p:grpSpPr bwMode="auto">
          <a:xfrm>
            <a:off x="5872904" y="3575644"/>
            <a:ext cx="4543428" cy="3165476"/>
            <a:chOff x="1825" y="185"/>
            <a:chExt cx="2862" cy="1994"/>
          </a:xfrm>
        </p:grpSpPr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3815" y="845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2863" y="845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12"/>
            <p:cNvSpPr>
              <a:spLocks noChangeArrowheads="1"/>
            </p:cNvSpPr>
            <p:nvPr/>
          </p:nvSpPr>
          <p:spPr bwMode="auto">
            <a:xfrm>
              <a:off x="2318" y="1299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v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13"/>
            <p:cNvSpPr>
              <a:spLocks noChangeArrowheads="1"/>
            </p:cNvSpPr>
            <p:nvPr/>
          </p:nvSpPr>
          <p:spPr bwMode="auto">
            <a:xfrm>
              <a:off x="2908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x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14"/>
            <p:cNvSpPr>
              <a:spLocks noChangeArrowheads="1"/>
            </p:cNvSpPr>
            <p:nvPr/>
          </p:nvSpPr>
          <p:spPr bwMode="auto">
            <a:xfrm>
              <a:off x="3543" y="1888"/>
              <a:ext cx="318" cy="272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y</a:t>
              </a:r>
              <a:endParaRPr lang="en-US" altLang="zh-CN" sz="28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8" name="Line 15"/>
            <p:cNvSpPr>
              <a:spLocks noChangeShapeType="1"/>
            </p:cNvSpPr>
            <p:nvPr/>
          </p:nvSpPr>
          <p:spPr bwMode="auto">
            <a:xfrm flipH="1">
              <a:off x="3044" y="573"/>
              <a:ext cx="363" cy="2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16"/>
            <p:cNvSpPr>
              <a:spLocks noChangeShapeType="1"/>
            </p:cNvSpPr>
            <p:nvPr/>
          </p:nvSpPr>
          <p:spPr bwMode="auto">
            <a:xfrm>
              <a:off x="3589" y="573"/>
              <a:ext cx="317" cy="27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17"/>
            <p:cNvSpPr>
              <a:spLocks noChangeShapeType="1"/>
            </p:cNvSpPr>
            <p:nvPr/>
          </p:nvSpPr>
          <p:spPr bwMode="auto">
            <a:xfrm flipH="1">
              <a:off x="2545" y="981"/>
              <a:ext cx="318" cy="3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8"/>
            <p:cNvSpPr>
              <a:spLocks noChangeShapeType="1"/>
            </p:cNvSpPr>
            <p:nvPr/>
          </p:nvSpPr>
          <p:spPr bwMode="auto">
            <a:xfrm>
              <a:off x="3090" y="981"/>
              <a:ext cx="226" cy="3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9"/>
            <p:cNvSpPr>
              <a:spLocks noChangeShapeType="1"/>
            </p:cNvSpPr>
            <p:nvPr/>
          </p:nvSpPr>
          <p:spPr bwMode="auto">
            <a:xfrm flipH="1">
              <a:off x="3044" y="1480"/>
              <a:ext cx="272" cy="40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3452" y="1480"/>
              <a:ext cx="227" cy="40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Oval 21"/>
            <p:cNvSpPr>
              <a:spLocks noChangeArrowheads="1"/>
            </p:cNvSpPr>
            <p:nvPr/>
          </p:nvSpPr>
          <p:spPr bwMode="auto">
            <a:xfrm>
              <a:off x="3407" y="437"/>
              <a:ext cx="227" cy="18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143" y="185"/>
                  <a:ext cx="591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3600" b="1" i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</a:rPr>
                    <a:t>T </a:t>
                  </a:r>
                  <a14:m>
                    <m:oMath xmlns:m="http://schemas.openxmlformats.org/officeDocument/2006/math">
                      <m:r>
                        <a:rPr lang="en-US" altLang="zh-CN" sz="3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′′′</m:t>
                      </m:r>
                    </m:oMath>
                  </a14:m>
                  <a:endParaRPr lang="en-US" altLang="zh-CN" sz="36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5" name="Text 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43" y="185"/>
                  <a:ext cx="591" cy="407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 Box 23"/>
            <p:cNvSpPr txBox="1">
              <a:spLocks noChangeArrowheads="1"/>
            </p:cNvSpPr>
            <p:nvPr/>
          </p:nvSpPr>
          <p:spPr bwMode="auto">
            <a:xfrm>
              <a:off x="3013" y="52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57" name="Text Box 24"/>
            <p:cNvSpPr txBox="1">
              <a:spLocks noChangeArrowheads="1"/>
            </p:cNvSpPr>
            <p:nvPr/>
          </p:nvSpPr>
          <p:spPr bwMode="auto">
            <a:xfrm>
              <a:off x="2499" y="96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25"/>
            <p:cNvSpPr txBox="1">
              <a:spLocks noChangeArrowheads="1"/>
            </p:cNvSpPr>
            <p:nvPr/>
          </p:nvSpPr>
          <p:spPr bwMode="auto">
            <a:xfrm>
              <a:off x="3044" y="146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0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3512" y="14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3180" y="93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3693" y="4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>
                <a:effectLst/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415" y="1888"/>
                  <a:ext cx="548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2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15" y="1888"/>
                  <a:ext cx="548" cy="29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825" y="1253"/>
                  <a:ext cx="550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3" name="Text 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5" y="1253"/>
                  <a:ext cx="550" cy="29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64" y="1843"/>
                  <a:ext cx="550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4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64" y="1843"/>
                  <a:ext cx="550" cy="291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32" y="799"/>
                  <a:ext cx="55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b="1" i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5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32" y="799"/>
                  <a:ext cx="555" cy="29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11"/>
            <p:cNvSpPr>
              <a:spLocks noChangeArrowheads="1"/>
            </p:cNvSpPr>
            <p:nvPr/>
          </p:nvSpPr>
          <p:spPr bwMode="auto">
            <a:xfrm>
              <a:off x="3195" y="1253"/>
              <a:ext cx="363" cy="274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400" b="1" i="1" dirty="0">
                  <a:latin typeface="Times New Roman" panose="02020603050405020304" pitchFamily="18" charset="0"/>
                </a:rPr>
                <a:t>z</a:t>
              </a:r>
              <a:endParaRPr lang="en-US" altLang="zh-CN" sz="2400" b="1" i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6740" name="Rectangle 4"/>
              <p:cNvSpPr>
                <a:spLocks noChangeArrowheads="1"/>
              </p:cNvSpPr>
              <p:nvPr/>
            </p:nvSpPr>
            <p:spPr bwMode="auto">
              <a:xfrm>
                <a:off x="103188" y="1198563"/>
                <a:ext cx="9817100" cy="20864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 indent="285750" algn="just">
                  <a:lnSpc>
                    <a:spcPct val="15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3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3:</a:t>
                </a:r>
                <a:r>
                  <a:rPr lang="en-US" altLang="zh-CN" sz="900" b="1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是字母表，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∀</m:t>
                    </m:r>
                    <m:r>
                      <a:rPr lang="en-US" altLang="zh-CN" sz="28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8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800" b="1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altLang="zh-CN" sz="2800" b="1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具有频率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zh-CN" altLang="en-US" sz="2800" b="1" dirty="0"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zh-CN" altLang="en-US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中具有最小频率的两个字符，则</a:t>
                </a:r>
                <a:r>
                  <a:rPr lang="zh-CN" altLang="en-US" sz="2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的优化前缀编码树，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的编码具有相同长度，且仅在最末一位不同。</a:t>
                </a:r>
                <a:endParaRPr lang="en-US" altLang="zh-CN" sz="28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674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188" y="1198563"/>
                <a:ext cx="9817100" cy="2086421"/>
              </a:xfrm>
              <a:prstGeom prst="rect">
                <a:avLst/>
              </a:prstGeom>
              <a:blipFill rotWithShape="1">
                <a:blip r:embed="rId1"/>
                <a:stretch>
                  <a:fillRect l="-133" t="-624" r="-126" b="-60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3989388" y="371475"/>
            <a:ext cx="2970212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贪心选择性</a:t>
            </a:r>
            <a:endParaRPr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3188" y="3593571"/>
                <a:ext cx="9817100" cy="27757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引理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说明：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我们每次选取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最小频率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的两个字符作为优化编码树的当前的最深叶子结点，直到包含所有字符，就是我们要得到的哈夫曼编码树。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证明思路：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只要找到一个符合条件的优化编码树即可。从字母表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的一个优化编码树出发，对其进行修改，得到一个满足条件（𝒙与𝒚的编码具有相同长度，且仅在最末一位不同）的新的编码树即可。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8" y="3593571"/>
                <a:ext cx="9817100" cy="2775760"/>
              </a:xfrm>
              <a:prstGeom prst="rect">
                <a:avLst/>
              </a:prstGeom>
              <a:blipFill rotWithShape="1">
                <a:blip r:embed="rId2"/>
                <a:stretch>
                  <a:fillRect l="-133" t="-461" r="-126" b="-47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4302" y="906587"/>
            <a:ext cx="9937750" cy="5618757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贪心算法的基本思想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求解最优化问题的算法包含一系列步骤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每一步都有一组选择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每一步作出在当前看来最好的选择（从不回头看）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希望通过作出局部优化选择达到全局优化选择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贪心算法不一定总产生优化解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贪心算法是否产生优化解，需严格证明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贪心算法产生优化解的条件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endParaRPr lang="en-US" altLang="zh-CN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优化子结构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4211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756" y="3068960"/>
            <a:ext cx="23812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35629" y="106363"/>
            <a:ext cx="4815742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贪心算法的基本概念</a:t>
            </a:r>
            <a:endParaRPr kumimoji="1"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7765" name="Text Box 5"/>
              <p:cNvSpPr txBox="1">
                <a:spLocks noChangeArrowheads="1"/>
              </p:cNvSpPr>
              <p:nvPr/>
            </p:nvSpPr>
            <p:spPr bwMode="auto">
              <a:xfrm>
                <a:off x="0" y="4436428"/>
                <a:ext cx="10112052" cy="22629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不失一般性，设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𝒄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。因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是具有最低频率的字符，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𝒃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noProof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noProof="1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≥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400" b="1" i="1" noProof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noProof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，交换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altLang="zh-CN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en-US" altLang="zh-CN" sz="2400" b="1" noProof="1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 eaLnBrk="1" hangingPunct="1">
                  <a:lnSpc>
                    <a:spcPct val="120000"/>
                  </a:lnSpc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具有相同长度编码, 且仅编码最后一位不同！现在需要证明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是优化前缀编码树！</a:t>
                </a:r>
                <a:r>
                  <a:rPr lang="zh-CN" altLang="en-US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（只要证明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)=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′′)</m:t>
                    </m:r>
                  </m:oMath>
                </a14:m>
                <a:r>
                  <a:rPr lang="zh-CN" altLang="en-US" sz="2400" b="1" noProof="1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）</a:t>
                </a:r>
                <a:endParaRPr lang="en-US" altLang="zh-CN" sz="24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75776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436428"/>
                <a:ext cx="10112052" cy="2262992"/>
              </a:xfrm>
              <a:prstGeom prst="rect">
                <a:avLst/>
              </a:prstGeom>
              <a:blipFill rotWithShape="1">
                <a:blip r:embed="rId1"/>
                <a:stretch>
                  <a:fillRect t="-14" r="3" b="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7766" name="Text Box 6"/>
              <p:cNvSpPr txBox="1">
                <a:spLocks noChangeArrowheads="1"/>
              </p:cNvSpPr>
              <p:nvPr/>
            </p:nvSpPr>
            <p:spPr bwMode="auto">
              <a:xfrm>
                <a:off x="234156" y="431648"/>
                <a:ext cx="9967913" cy="5847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lvl="1">
                  <a:buFontTx/>
                  <a:buNone/>
                </a:pPr>
                <a:r>
                  <a:rPr lang="zh-CN" altLang="en-US" sz="3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</a:t>
                </a:r>
                <a:r>
                  <a:rPr lang="en-US" altLang="zh-CN" sz="3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的优化前缀树，且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是具有最大深度的两个兄弟字符</a:t>
                </a:r>
                <a:r>
                  <a:rPr lang="en-US" altLang="zh-CN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4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776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156" y="431648"/>
                <a:ext cx="99679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5" t="-83" r="2" b="7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7767" name="Group 7"/>
          <p:cNvGrpSpPr/>
          <p:nvPr/>
        </p:nvGrpSpPr>
        <p:grpSpPr bwMode="auto">
          <a:xfrm>
            <a:off x="390972" y="1268760"/>
            <a:ext cx="2881313" cy="3095625"/>
            <a:chOff x="2106" y="1117"/>
            <a:chExt cx="1815" cy="1950"/>
          </a:xfrm>
        </p:grpSpPr>
        <p:grpSp>
          <p:nvGrpSpPr>
            <p:cNvPr id="159749" name="Group 8"/>
            <p:cNvGrpSpPr/>
            <p:nvPr/>
          </p:nvGrpSpPr>
          <p:grpSpPr bwMode="auto"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57769" name="Rectangle 9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751" name="Oval 10"/>
              <p:cNvSpPr>
                <a:spLocks noChangeArrowheads="1"/>
              </p:cNvSpPr>
              <p:nvPr/>
            </p:nvSpPr>
            <p:spPr bwMode="auto"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9752" name="Oval 11"/>
              <p:cNvSpPr>
                <a:spLocks noChangeArrowheads="1"/>
              </p:cNvSpPr>
              <p:nvPr/>
            </p:nvSpPr>
            <p:spPr bwMode="auto"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57772" name="Rectangle 12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y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7773" name="Rectangle 13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b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7774" name="Rectangle 14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c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756" name="Line 15"/>
              <p:cNvSpPr>
                <a:spLocks noChangeShapeType="1"/>
              </p:cNvSpPr>
              <p:nvPr/>
            </p:nvSpPr>
            <p:spPr bwMode="auto">
              <a:xfrm flipH="1">
                <a:off x="3648" y="527"/>
                <a:ext cx="363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57" name="Line 16"/>
              <p:cNvSpPr>
                <a:spLocks noChangeShapeType="1"/>
              </p:cNvSpPr>
              <p:nvPr/>
            </p:nvSpPr>
            <p:spPr bwMode="auto">
              <a:xfrm>
                <a:off x="4193" y="527"/>
                <a:ext cx="317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58" name="Line 17"/>
              <p:cNvSpPr>
                <a:spLocks noChangeShapeType="1"/>
              </p:cNvSpPr>
              <p:nvPr/>
            </p:nvSpPr>
            <p:spPr bwMode="auto">
              <a:xfrm flipH="1">
                <a:off x="3149" y="935"/>
                <a:ext cx="318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59" name="Line 18"/>
              <p:cNvSpPr>
                <a:spLocks noChangeShapeType="1"/>
              </p:cNvSpPr>
              <p:nvPr/>
            </p:nvSpPr>
            <p:spPr bwMode="auto">
              <a:xfrm>
                <a:off x="3694" y="935"/>
                <a:ext cx="226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60" name="Line 19"/>
              <p:cNvSpPr>
                <a:spLocks noChangeShapeType="1"/>
              </p:cNvSpPr>
              <p:nvPr/>
            </p:nvSpPr>
            <p:spPr bwMode="auto">
              <a:xfrm flipH="1">
                <a:off x="3648" y="1434"/>
                <a:ext cx="272" cy="40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61" name="Line 20"/>
              <p:cNvSpPr>
                <a:spLocks noChangeShapeType="1"/>
              </p:cNvSpPr>
              <p:nvPr/>
            </p:nvSpPr>
            <p:spPr bwMode="auto">
              <a:xfrm>
                <a:off x="4056" y="1434"/>
                <a:ext cx="227" cy="40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62" name="Oval 21"/>
              <p:cNvSpPr>
                <a:spLocks noChangeArrowheads="1"/>
              </p:cNvSpPr>
              <p:nvPr/>
            </p:nvSpPr>
            <p:spPr bwMode="auto"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57782" name="Text Box 22"/>
            <p:cNvSpPr txBox="1">
              <a:spLocks noChangeArrowheads="1"/>
            </p:cNvSpPr>
            <p:nvPr/>
          </p:nvSpPr>
          <p:spPr bwMode="auto">
            <a:xfrm>
              <a:off x="2877" y="1117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600" b="1" i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lang="en-US" altLang="zh-CN" sz="3600" b="1" i="1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5"/>
          <p:cNvGrpSpPr/>
          <p:nvPr/>
        </p:nvGrpSpPr>
        <p:grpSpPr>
          <a:xfrm>
            <a:off x="3632200" y="1196340"/>
            <a:ext cx="2881313" cy="3095625"/>
            <a:chOff x="2106" y="1117"/>
            <a:chExt cx="1815" cy="1950"/>
          </a:xfrm>
        </p:grpSpPr>
        <p:grpSp>
          <p:nvGrpSpPr>
            <p:cNvPr id="21" name="Group 6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Oval 8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9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Line 13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0" name="Line 14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1" name="Line 15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2" name="Line 16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3" name="Line 17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4" name="Line 18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5" name="Oval 19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44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</m:t>
                        </m:r>
                      </m:oMath>
                    </m:oMathPara>
                  </a14:m>
                  <a:endParaRPr lang="en-US" altLang="zh-CN" sz="36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77" y="1117"/>
                  <a:ext cx="446" cy="407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22"/>
          <p:cNvGrpSpPr/>
          <p:nvPr/>
        </p:nvGrpSpPr>
        <p:grpSpPr>
          <a:xfrm>
            <a:off x="7303453" y="1231900"/>
            <a:ext cx="2881312" cy="3095625"/>
            <a:chOff x="2106" y="1117"/>
            <a:chExt cx="1815" cy="1950"/>
          </a:xfrm>
        </p:grpSpPr>
        <p:grpSp>
          <p:nvGrpSpPr>
            <p:cNvPr id="37" name="Group 23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Oval 25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26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Rectangle 28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29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30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6" name="Line 31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7" name="Line 32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8" name="Line 33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9" name="Line 34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50" name="Line 35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51" name="Oval 36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52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′′</m:t>
                        </m:r>
                      </m:oMath>
                    </m:oMathPara>
                  </a14:m>
                  <a:endParaRPr lang="en-US" altLang="zh-CN" sz="36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8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77" y="1117"/>
                  <a:ext cx="520" cy="407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AutoShape 21"/>
              <p:cNvSpPr>
                <a:spLocks noChangeArrowheads="1"/>
              </p:cNvSpPr>
              <p:nvPr/>
            </p:nvSpPr>
            <p:spPr bwMode="auto">
              <a:xfrm>
                <a:off x="6238877" y="1242299"/>
                <a:ext cx="2217102" cy="730726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solidFill>
                <a:srgbClr val="FFFF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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54" name="AutoShap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8877" y="1242299"/>
                <a:ext cx="2217102" cy="730726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blipFill rotWithShape="1">
                <a:blip r:embed="rId5"/>
                <a:stretch>
                  <a:fillRect l="-287" t="-902" r="-644" b="-858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AutoShape 21"/>
              <p:cNvSpPr>
                <a:spLocks noChangeArrowheads="1"/>
              </p:cNvSpPr>
              <p:nvPr/>
            </p:nvSpPr>
            <p:spPr bwMode="auto">
              <a:xfrm>
                <a:off x="2791013" y="1210113"/>
                <a:ext cx="2217102" cy="730726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solidFill>
                <a:srgbClr val="FFFF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55" name="AutoShap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1013" y="1210113"/>
                <a:ext cx="2217102" cy="730726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blipFill rotWithShape="1">
                <a:blip r:embed="rId6"/>
                <a:stretch>
                  <a:fillRect l="-295" t="-929" r="-636" b="-831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59815" name="Rectangle 7"/>
              <p:cNvSpPr>
                <a:spLocks noChangeArrowheads="1"/>
              </p:cNvSpPr>
              <p:nvPr/>
            </p:nvSpPr>
            <p:spPr bwMode="auto">
              <a:xfrm>
                <a:off x="18802" y="44626"/>
                <a:ext cx="10165258" cy="1939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往证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4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sym typeface="Symbol" panose="05050102010706020507" pitchFamily="18" charset="2"/>
                      </a:rPr>
                      <m:t></m:t>
                    </m:r>
                  </m:oMath>
                </a14:m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是最优化前缀树。</a:t>
                </a:r>
                <a:endParaRPr lang="en-US" altLang="zh-CN" sz="2400" b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𝑩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𝑻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)−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𝑩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𝑻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  <a:sym typeface="Symbol" panose="05050102010706020507" pitchFamily="18" charset="2"/>
                        </a:rPr>
                        <m:t>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𝒄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  <m:sup/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𝒄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𝑻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solidFill>
                                    <a:srgbClr val="0000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𝒄</m:t>
                              </m:r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  <m:sup/>
                            <m:e>
                              <m:r>
                                <a:rPr lang="en-US" altLang="zh-CN" sz="20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𝒄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𝒅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𝑻</m:t>
                                      </m:r>
                                    </m:e>
                                    <m:sup>
                                      <m:r>
                                        <a:rPr lang="en-US" altLang="zh-CN" sz="20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</a:rPr>
                                    <m:t>𝒄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= 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𝒇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𝒙</m:t>
                      </m:r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𝒙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 +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 −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𝒙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2000" b="1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′</m:t>
                      </m:r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𝒙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 −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b>
                      </m:sSub>
                      <m:r>
                        <a:rPr lang="en-US" altLang="zh-CN" sz="2000" b="1" i="1" baseline="-30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′</m:t>
                      </m:r>
                      <m:r>
                        <a:rPr lang="en-US" altLang="zh-CN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= 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 +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 −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 −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)= 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)−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))(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)−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))</m:t>
                    </m:r>
                  </m:oMath>
                </a14:m>
                <a:r>
                  <a:rPr lang="en-US" altLang="zh-CN" sz="32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32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981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02" y="44626"/>
                <a:ext cx="10165258" cy="1939156"/>
              </a:xfrm>
              <a:prstGeom prst="rect">
                <a:avLst/>
              </a:prstGeom>
              <a:blipFill rotWithShape="1">
                <a:blip r:embed="rId1"/>
                <a:stretch>
                  <a:fillRect l="-4" t="-9" r="6" b="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7"/>
          <p:cNvGrpSpPr/>
          <p:nvPr/>
        </p:nvGrpSpPr>
        <p:grpSpPr bwMode="auto">
          <a:xfrm>
            <a:off x="823020" y="2133268"/>
            <a:ext cx="1873201" cy="2735584"/>
            <a:chOff x="2106" y="1117"/>
            <a:chExt cx="1815" cy="1950"/>
          </a:xfrm>
        </p:grpSpPr>
        <p:grpSp>
          <p:nvGrpSpPr>
            <p:cNvPr id="5" name="Group 8"/>
            <p:cNvGrpSpPr/>
            <p:nvPr/>
          </p:nvGrpSpPr>
          <p:grpSpPr bwMode="auto"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 dirty="0">
                    <a:latin typeface="Times New Roman" panose="02020603050405020304" pitchFamily="18" charset="0"/>
                  </a:rPr>
                  <a:t>x</a:t>
                </a:r>
                <a:endParaRPr lang="en-US" altLang="zh-CN" sz="2800" b="1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" name="Oval 10"/>
              <p:cNvSpPr>
                <a:spLocks noChangeArrowheads="1"/>
              </p:cNvSpPr>
              <p:nvPr/>
            </p:nvSpPr>
            <p:spPr bwMode="auto"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Oval 11"/>
              <p:cNvSpPr>
                <a:spLocks noChangeArrowheads="1"/>
              </p:cNvSpPr>
              <p:nvPr/>
            </p:nvSpPr>
            <p:spPr bwMode="auto"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y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b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4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altLang="zh-CN" sz="2800" b="1" i="1">
                    <a:latin typeface="Times New Roman" panose="02020603050405020304" pitchFamily="18" charset="0"/>
                  </a:rPr>
                  <a:t>c</a:t>
                </a:r>
                <a:endParaRPr lang="en-US" altLang="zh-CN" sz="28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Line 15"/>
              <p:cNvSpPr>
                <a:spLocks noChangeShapeType="1"/>
              </p:cNvSpPr>
              <p:nvPr/>
            </p:nvSpPr>
            <p:spPr bwMode="auto">
              <a:xfrm flipH="1">
                <a:off x="3648" y="527"/>
                <a:ext cx="363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6"/>
              <p:cNvSpPr>
                <a:spLocks noChangeShapeType="1"/>
              </p:cNvSpPr>
              <p:nvPr/>
            </p:nvSpPr>
            <p:spPr bwMode="auto">
              <a:xfrm>
                <a:off x="4193" y="527"/>
                <a:ext cx="317" cy="272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7"/>
              <p:cNvSpPr>
                <a:spLocks noChangeShapeType="1"/>
              </p:cNvSpPr>
              <p:nvPr/>
            </p:nvSpPr>
            <p:spPr bwMode="auto">
              <a:xfrm flipH="1">
                <a:off x="3149" y="935"/>
                <a:ext cx="318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8"/>
              <p:cNvSpPr>
                <a:spLocks noChangeShapeType="1"/>
              </p:cNvSpPr>
              <p:nvPr/>
            </p:nvSpPr>
            <p:spPr bwMode="auto">
              <a:xfrm>
                <a:off x="3694" y="935"/>
                <a:ext cx="226" cy="31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9"/>
              <p:cNvSpPr>
                <a:spLocks noChangeShapeType="1"/>
              </p:cNvSpPr>
              <p:nvPr/>
            </p:nvSpPr>
            <p:spPr bwMode="auto">
              <a:xfrm flipH="1">
                <a:off x="3648" y="1434"/>
                <a:ext cx="272" cy="40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20"/>
              <p:cNvSpPr>
                <a:spLocks noChangeShapeType="1"/>
              </p:cNvSpPr>
              <p:nvPr/>
            </p:nvSpPr>
            <p:spPr bwMode="auto">
              <a:xfrm>
                <a:off x="4056" y="1434"/>
                <a:ext cx="227" cy="408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21"/>
              <p:cNvSpPr>
                <a:spLocks noChangeArrowheads="1"/>
              </p:cNvSpPr>
              <p:nvPr/>
            </p:nvSpPr>
            <p:spPr bwMode="auto"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" name="Text Box 22"/>
            <p:cNvSpPr txBox="1">
              <a:spLocks noChangeArrowheads="1"/>
            </p:cNvSpPr>
            <p:nvPr/>
          </p:nvSpPr>
          <p:spPr bwMode="auto">
            <a:xfrm>
              <a:off x="2877" y="1117"/>
              <a:ext cx="292" cy="4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600" b="1" i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lang="en-US" altLang="zh-CN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5"/>
          <p:cNvGrpSpPr/>
          <p:nvPr/>
        </p:nvGrpSpPr>
        <p:grpSpPr>
          <a:xfrm>
            <a:off x="4064248" y="2060848"/>
            <a:ext cx="1873201" cy="2735584"/>
            <a:chOff x="2106" y="1117"/>
            <a:chExt cx="1815" cy="1950"/>
          </a:xfrm>
        </p:grpSpPr>
        <p:grpSp>
          <p:nvGrpSpPr>
            <p:cNvPr id="21" name="Group 6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Oval 8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9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Rectangle 10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Rectangle 11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Rectangle 12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Line 13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0" name="Line 14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1" name="Line 15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2" name="Line 16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3" name="Line 17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4" name="Line 18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35" name="Oval 19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446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</m:t>
                        </m:r>
                      </m:oMath>
                    </m:oMathPara>
                  </a14:m>
                  <a:endParaRPr lang="en-US" altLang="zh-CN" sz="36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2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77" y="1117"/>
                  <a:ext cx="446" cy="407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22"/>
          <p:cNvGrpSpPr/>
          <p:nvPr/>
        </p:nvGrpSpPr>
        <p:grpSpPr>
          <a:xfrm>
            <a:off x="7735501" y="2096408"/>
            <a:ext cx="1873200" cy="2735584"/>
            <a:chOff x="2106" y="1117"/>
            <a:chExt cx="1815" cy="1950"/>
          </a:xfrm>
        </p:grpSpPr>
        <p:grpSp>
          <p:nvGrpSpPr>
            <p:cNvPr id="37" name="Group 23"/>
            <p:cNvGrpSpPr/>
            <p:nvPr/>
          </p:nvGrpSpPr>
          <p:grpSpPr>
            <a:xfrm>
              <a:off x="2106" y="1344"/>
              <a:ext cx="1815" cy="1723"/>
              <a:chOff x="2922" y="391"/>
              <a:chExt cx="1815" cy="1723"/>
            </a:xfrm>
          </p:grpSpPr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4419" y="799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Oval 25"/>
              <p:cNvSpPr/>
              <p:nvPr/>
            </p:nvSpPr>
            <p:spPr>
              <a:xfrm>
                <a:off x="3467" y="799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26"/>
              <p:cNvSpPr/>
              <p:nvPr/>
            </p:nvSpPr>
            <p:spPr>
              <a:xfrm>
                <a:off x="3875" y="1253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2922" y="1253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c</a:t>
                </a:r>
                <a:endPara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Rectangle 28"/>
              <p:cNvSpPr>
                <a:spLocks noChangeArrowheads="1"/>
              </p:cNvSpPr>
              <p:nvPr/>
            </p:nvSpPr>
            <p:spPr bwMode="auto">
              <a:xfrm>
                <a:off x="3512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Rectangle 29"/>
              <p:cNvSpPr>
                <a:spLocks noChangeArrowheads="1"/>
              </p:cNvSpPr>
              <p:nvPr/>
            </p:nvSpPr>
            <p:spPr bwMode="auto">
              <a:xfrm>
                <a:off x="4147" y="1842"/>
                <a:ext cx="318" cy="272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y</a:t>
                </a:r>
                <a:endPara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Line 30"/>
              <p:cNvSpPr/>
              <p:nvPr/>
            </p:nvSpPr>
            <p:spPr>
              <a:xfrm flipH="1">
                <a:off x="3648" y="527"/>
                <a:ext cx="363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6" name="Line 31"/>
              <p:cNvSpPr/>
              <p:nvPr/>
            </p:nvSpPr>
            <p:spPr>
              <a:xfrm>
                <a:off x="4193" y="527"/>
                <a:ext cx="317" cy="272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7" name="Line 32"/>
              <p:cNvSpPr/>
              <p:nvPr/>
            </p:nvSpPr>
            <p:spPr>
              <a:xfrm flipH="1">
                <a:off x="3149" y="935"/>
                <a:ext cx="318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8" name="Line 33"/>
              <p:cNvSpPr/>
              <p:nvPr/>
            </p:nvSpPr>
            <p:spPr>
              <a:xfrm>
                <a:off x="3694" y="935"/>
                <a:ext cx="226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49" name="Line 34"/>
              <p:cNvSpPr/>
              <p:nvPr/>
            </p:nvSpPr>
            <p:spPr>
              <a:xfrm flipH="1">
                <a:off x="3648" y="1434"/>
                <a:ext cx="272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50" name="Line 35"/>
              <p:cNvSpPr/>
              <p:nvPr/>
            </p:nvSpPr>
            <p:spPr>
              <a:xfrm>
                <a:off x="4056" y="1434"/>
                <a:ext cx="227" cy="40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51" name="Oval 36"/>
              <p:cNvSpPr/>
              <p:nvPr/>
            </p:nvSpPr>
            <p:spPr>
              <a:xfrm>
                <a:off x="4011" y="391"/>
                <a:ext cx="227" cy="182"/>
              </a:xfrm>
              <a:prstGeom prst="ellipse">
                <a:avLst/>
              </a:prstGeom>
              <a:solidFill>
                <a:schemeClr val="accent1"/>
              </a:solidFill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 anchorCtr="0"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877" y="1117"/>
                  <a:ext cx="52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  <m:r>
                          <a:rPr lang="en-US" altLang="zh-CN" sz="36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′′</m:t>
                        </m:r>
                      </m:oMath>
                    </m:oMathPara>
                  </a14:m>
                  <a:endParaRPr lang="en-US" altLang="zh-CN" sz="36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8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77" y="1117"/>
                  <a:ext cx="520" cy="407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AutoShape 21"/>
              <p:cNvSpPr>
                <a:spLocks noChangeArrowheads="1"/>
              </p:cNvSpPr>
              <p:nvPr/>
            </p:nvSpPr>
            <p:spPr bwMode="auto">
              <a:xfrm>
                <a:off x="5936416" y="2349292"/>
                <a:ext cx="1939997" cy="793163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solidFill>
                <a:srgbClr val="FFFF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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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52" name="AutoShap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6416" y="2349292"/>
                <a:ext cx="1939997" cy="793163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blipFill rotWithShape="1">
                <a:blip r:embed="rId4"/>
                <a:stretch>
                  <a:fillRect l="-775" t="-854" r="-727" b="-741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AutoShape 21"/>
              <p:cNvSpPr>
                <a:spLocks noChangeArrowheads="1"/>
              </p:cNvSpPr>
              <p:nvPr/>
            </p:nvSpPr>
            <p:spPr bwMode="auto">
              <a:xfrm>
                <a:off x="2517674" y="2276208"/>
                <a:ext cx="1856436" cy="764358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solidFill>
                <a:srgbClr val="FFFF99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交换</a:t>
                </a:r>
                <a14:m>
                  <m:oMath xmlns:m="http://schemas.openxmlformats.org/officeDocument/2006/math">
                    <m:r>
                      <a:rPr lang="en-US" altLang="zh-CN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2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2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</m:t>
                    </m:r>
                  </m:oMath>
                </a14:m>
                <a:endParaRPr lang="en-US" altLang="zh-CN" sz="2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53" name="AutoShap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7674" y="2276208"/>
                <a:ext cx="1856436" cy="764358"/>
              </a:xfrm>
              <a:prstGeom prst="rightArrowCallout">
                <a:avLst>
                  <a:gd name="adj1" fmla="val 25000"/>
                  <a:gd name="adj2" fmla="val 25000"/>
                  <a:gd name="adj3" fmla="val 51551"/>
                  <a:gd name="adj4" fmla="val 66667"/>
                </a:avLst>
              </a:prstGeom>
              <a:blipFill rotWithShape="1">
                <a:blip r:embed="rId5"/>
                <a:stretch>
                  <a:fillRect l="-508" t="-879" r="-774" b="-806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7"/>
              <p:cNvSpPr>
                <a:spLocks noChangeArrowheads="1"/>
              </p:cNvSpPr>
              <p:nvPr/>
            </p:nvSpPr>
            <p:spPr bwMode="auto">
              <a:xfrm>
                <a:off x="131485" y="5013176"/>
                <a:ext cx="10165258" cy="1800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∵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𝒇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),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)≥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𝒙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（因为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的深度最大）</a:t>
                </a: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∴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)−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′)≥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𝟎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, 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′)</m:t>
                    </m:r>
                  </m:oMath>
                </a14:m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同理可证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′)≥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′′)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。于是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′′)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</a:rPr>
                      <m:t>。</m:t>
                    </m:r>
                  </m:oMath>
                </a14:m>
                <a:endParaRPr lang="en-US" altLang="zh-CN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是最优化的，所以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)≤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′′)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。于是，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)=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𝑩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′′)</m:t>
                    </m:r>
                  </m:oMath>
                </a14:m>
                <a:r>
                  <a:rPr lang="en-US" altLang="zh-CN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′′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</a:rPr>
                      <m:t>𝑪</m:t>
                    </m:r>
                  </m:oMath>
                </a14:m>
                <a:r>
                  <a:rPr lang="zh-CN" altLang="en-US" sz="20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的最优前缀编码树。</a:t>
                </a:r>
                <a:endParaRPr lang="zh-CN" altLang="en-US" sz="2000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sym typeface="宋体" panose="02010600030101010101" pitchFamily="2" charset="-122"/>
                      </a:rPr>
                      <m:t>𝑻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sym typeface="宋体" panose="02010600030101010101" pitchFamily="2" charset="-122"/>
                      </a:rPr>
                      <m:t>′′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sym typeface="宋体" panose="02010600030101010101" pitchFamily="2" charset="-122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sym typeface="宋体" panose="02010600030101010101" pitchFamily="2" charset="-122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具有相同长度编码，且仅最后一位不同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。</a:t>
                </a:r>
                <a:endParaRPr lang="zh-CN" altLang="en-US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3200" b="1" dirty="0">
                    <a:solidFill>
                      <a:srgbClr val="0000CC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3200" b="1" dirty="0">
                  <a:solidFill>
                    <a:srgbClr val="0000CC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485" y="5013176"/>
                <a:ext cx="10165258" cy="1800200"/>
              </a:xfrm>
              <a:prstGeom prst="rect">
                <a:avLst/>
              </a:prstGeom>
              <a:blipFill rotWithShape="1">
                <a:blip r:embed="rId6"/>
                <a:stretch>
                  <a:fillRect t="-27" r="-498" b="-501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5" grpId="0" animBg="1"/>
      <p:bldP spid="52" grpId="0" animBg="1"/>
      <p:bldP spid="5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968" y="980728"/>
                <a:ext cx="9577064" cy="5616624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pPr algn="just" eaLnBrk="1" hangingPunct="1"/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引理</a:t>
                </a:r>
                <a:r>
                  <a:rPr lang="en-US" altLang="zh-CN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zh-CN" altLang="en-US" sz="2400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 indent="0" algn="just" eaLnBrk="1" hangingPunct="1">
                  <a:lnSpc>
                    <a:spcPct val="13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的优化前缀树，</a:t>
                </a:r>
                <a14:m>
                  <m:oMath xmlns:m="http://schemas.openxmlformats.org/officeDocument/2006/math">
                    <m:r>
                      <a:rPr lang="zh-CN" altLang="en-US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en-US" alt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在文件中出现的频率。设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</m:oMath>
                </a14:m>
                <a:r>
                  <a:rPr lang="en-US" alt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中任意两个相邻叶结点，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𝒛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是它们的父结点，则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𝒛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作为频率是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𝒛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)+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的字符，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′=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−{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是字母表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′=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−{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}∪{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𝒛</m:t>
                    </m:r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的优化前缀编码树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400" b="1" noProof="1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 eaLnBrk="1" hangingPunct="1"/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引理</a:t>
                </a:r>
                <a:r>
                  <a:rPr lang="en-US" altLang="zh-CN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3:</a:t>
                </a:r>
                <a:endParaRPr lang="en-US" altLang="zh-CN" sz="2400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 indent="0" algn="just" eaLnBrk="1" hangingPunct="1">
                  <a:lnSpc>
                    <a:spcPct val="130000"/>
                  </a:lnSpc>
                  <a:spcBef>
                    <a:spcPts val="0"/>
                  </a:spcBef>
                  <a:buFontTx/>
                  <a:buNone/>
                </a:pP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是字母表，</a:t>
                </a:r>
                <a14:m>
                  <m:oMath xmlns:m="http://schemas.openxmlformats.org/officeDocument/2006/math">
                    <m:r>
                      <a:rPr lang="zh-CN" altLang="en-US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具有频率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𝒇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𝒄</m:t>
                    </m:r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</m:oMath>
                </a14:m>
                <a:r>
                  <a:rPr lang="en-US" altLang="zh-CN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1" i="1" noProof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中具有最小频率的两个字符，则存在一个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的优化前缀树，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𝒙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1" i="1" noProof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𝒚</m:t>
                    </m:r>
                  </m:oMath>
                </a14:m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的编码具有相同长度，且仅在最末一位不同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400" b="1" noProof="1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/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引理2，3一起使用表明: </a:t>
                </a:r>
                <a:endParaRPr lang="zh-CN" altLang="en-US" sz="2400" b="1" noProof="1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lvl="1" indent="0" algn="just" eaLnBrk="1" hangingPunct="1">
                  <a:lnSpc>
                    <a:spcPct val="130000"/>
                  </a:lnSpc>
                  <a:spcBef>
                    <a:spcPts val="0"/>
                  </a:spcBef>
                  <a:buNone/>
                </a:pP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我们可以贪心</a:t>
                </a:r>
                <a:r>
                  <a:rPr lang="zh-CN" altLang="en-US" sz="240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从最小频率的字符开始，迭代进行（</a:t>
                </a:r>
                <a:r>
                  <a:rPr lang="zh-CN" altLang="en-US" sz="2400" b="1" noProof="1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归纳</a:t>
                </a:r>
                <a:r>
                  <a:rPr lang="zh-CN" altLang="en-US" sz="2400" b="1" noProof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），从而得到所有字符的优化前缀树。</a:t>
                </a:r>
                <a:endParaRPr lang="zh-CN" altLang="en-US" sz="2400" b="1" noProof="1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8" y="980728"/>
                <a:ext cx="9577064" cy="5616624"/>
              </a:xfrm>
              <a:blipFill rotWithShape="1">
                <a:blip r:embed="rId1"/>
                <a:stretch>
                  <a:fillRect l="-133" t="-231" r="-1167" b="-28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016375" y="220663"/>
            <a:ext cx="2970213" cy="706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贪心选择性</a:t>
            </a:r>
            <a:endParaRPr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7" name="Rectangle 3"/>
          <p:cNvSpPr>
            <a:spLocks noGrp="1" noChangeArrowheads="1"/>
          </p:cNvSpPr>
          <p:nvPr>
            <p:ph idx="1"/>
          </p:nvPr>
        </p:nvSpPr>
        <p:spPr>
          <a:xfrm>
            <a:off x="247650" y="1773238"/>
            <a:ext cx="9736138" cy="503634"/>
          </a:xfr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定理.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Huffman</a:t>
            </a:r>
            <a:r>
              <a:rPr lang="zh-CN" altLang="en-US" sz="28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算法产生一个优化前缀编码树。</a:t>
            </a:r>
            <a:endParaRPr lang="zh-CN" altLang="en-US" sz="2800" b="1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3702050" y="279400"/>
            <a:ext cx="2755900" cy="8651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r"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正确性证明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72926" y="2420888"/>
            <a:ext cx="9736138" cy="2016224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 eaLnBrk="1" hangingPunct="1"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证明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 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由于引理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、引理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成立，而且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Huffman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算法按照引理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的贪心选择性确定的规则进行局部优化选择，所以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Huffman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算法产生一个优化前缀编码树。 </a:t>
            </a:r>
            <a:endParaRPr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044" y="1988840"/>
            <a:ext cx="8280920" cy="3096617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8.1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贪心法的基本原理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8.2 </a:t>
            </a:r>
            <a:r>
              <a:rPr lang="zh-CN" altLang="zh-CN" sz="4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任务安排问题</a:t>
            </a:r>
            <a:endParaRPr lang="zh-CN" altLang="zh-CN" sz="4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8.3 </a:t>
            </a:r>
            <a:r>
              <a:rPr lang="zh-CN" altLang="zh-CN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哈夫曼编码问题</a:t>
            </a:r>
            <a:r>
              <a:rPr lang="zh-CN" altLang="en-US" sz="4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（自学）</a:t>
            </a:r>
            <a:endParaRPr lang="en-US" altLang="zh-CN" sz="4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168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zh-CN" sz="4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8.4 </a:t>
            </a:r>
            <a:r>
              <a:rPr lang="zh-CN" altLang="en-US" sz="4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最小生成树（自学）</a:t>
            </a:r>
            <a:endParaRPr lang="zh-CN" altLang="en-US" sz="42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79504" y="5641034"/>
            <a:ext cx="36620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23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5889" name="Title 1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91319" y="930285"/>
                <a:ext cx="7886700" cy="567323"/>
              </a:xfrm>
            </p:spPr>
            <p:txBody>
              <a:bodyPr/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zh-CN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是一个边加权无向连通图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5889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1319" y="930285"/>
                <a:ext cx="7886700" cy="567323"/>
              </a:xfrm>
              <a:blipFill rotWithShape="1">
                <a:blip r:embed="rId1"/>
                <a:stretch>
                  <a:fillRect l="-2" t="-2" r="2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667500" y="153920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153920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153920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296954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438718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438718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438718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296954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296954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5307013" y="201863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5389563" y="182019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7148513" y="201863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7148513" y="344896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948488" y="210118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4462463" y="344896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5400675" y="466975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4264025" y="201863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571875" y="1820193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809750" y="2018630"/>
            <a:ext cx="128270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809750" y="344896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571875" y="466975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3490913" y="344896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7875" y="134076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3188" y="206149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9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6850" y="390299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10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7375" y="295366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7875" y="266156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11838" y="423954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7563" y="235041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1775" y="420144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25875" y="370614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92650" y="369185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6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8188" y="386171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3290888" y="210118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08350" y="271236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41763" y="135346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4225" y="216785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940" y="5074285"/>
            <a:ext cx="10287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生成树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：连通图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的一个子图如果是一棵包含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的所有顶点的树，则该子图称为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的生成树。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生成树是连通图的极小连通子图。所谓极小是指：若在树中任意增加一条边，则将出现一个回路；若去掉一条边，将会使之变成非连通图。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文本框 2"/>
          <p:cNvSpPr txBox="1">
            <a:spLocks noChangeArrowheads="1"/>
          </p:cNvSpPr>
          <p:nvPr/>
        </p:nvSpPr>
        <p:spPr bwMode="auto">
          <a:xfrm>
            <a:off x="-43272" y="160883"/>
            <a:ext cx="102560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最小生成树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(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Minimum Spanning Tree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)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9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10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6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950" name="TextBox 14"/>
              <p:cNvSpPr txBox="1">
                <a:spLocks noChangeArrowheads="1"/>
              </p:cNvSpPr>
              <p:nvPr/>
            </p:nvSpPr>
            <p:spPr bwMode="auto">
              <a:xfrm>
                <a:off x="812800" y="908720"/>
                <a:ext cx="7043738" cy="1130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生成树是一个连接了图中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所有结点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的树</a:t>
                </a:r>
                <a:endPara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生成树的代价是生成树上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所有边的权重之和</a:t>
                </a:r>
                <a:endPara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6950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0" y="908720"/>
                <a:ext cx="7043738" cy="1130246"/>
              </a:xfrm>
              <a:prstGeom prst="rect">
                <a:avLst/>
              </a:prstGeom>
              <a:blipFill rotWithShape="1">
                <a:blip r:embed="rId1"/>
                <a:stretch>
                  <a:fillRect t="-3" r="5" b="-1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951" name="TextBox 44"/>
          <p:cNvSpPr txBox="1">
            <a:spLocks noChangeArrowheads="1"/>
          </p:cNvSpPr>
          <p:nvPr/>
        </p:nvSpPr>
        <p:spPr bwMode="auto">
          <a:xfrm>
            <a:off x="7653338" y="2314575"/>
            <a:ext cx="1528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代价</a:t>
            </a:r>
            <a:r>
              <a:rPr lang="en-US" altLang="zh-CN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67</a:t>
            </a:r>
            <a:endParaRPr lang="en-US" altLang="zh-CN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-43272" y="160883"/>
            <a:ext cx="102560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最小生成树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(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Minimum Spanning Tree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)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9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10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6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7816850" y="2251075"/>
            <a:ext cx="1792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代价：</a:t>
            </a:r>
            <a:r>
              <a:rPr lang="en-US" altLang="zh-CN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37</a:t>
            </a:r>
            <a:endParaRPr lang="en-US" altLang="zh-CN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7976" name="TextBox 14"/>
          <p:cNvSpPr txBox="1">
            <a:spLocks noChangeArrowheads="1"/>
          </p:cNvSpPr>
          <p:nvPr/>
        </p:nvSpPr>
        <p:spPr bwMode="auto">
          <a:xfrm>
            <a:off x="812800" y="930602"/>
            <a:ext cx="7043738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生成树是一个连接图中所有结点的树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生成树的代价是生成树上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所有边的权重之和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2"/>
          <p:cNvSpPr txBox="1">
            <a:spLocks noChangeArrowheads="1"/>
          </p:cNvSpPr>
          <p:nvPr/>
        </p:nvSpPr>
        <p:spPr bwMode="auto">
          <a:xfrm>
            <a:off x="-43272" y="160883"/>
            <a:ext cx="102560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最小生成树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(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Minimum Spanning Tree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)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1817662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1817662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1817662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2480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4665637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4665637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4665637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2480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2480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5307013" y="2297087"/>
            <a:ext cx="1443037" cy="24511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5389563" y="2098650"/>
            <a:ext cx="1277937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7148513" y="2297087"/>
            <a:ext cx="1289050" cy="103346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7148513" y="3727425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948488" y="2379637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4462463" y="3727425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5400675" y="4948212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4264025" y="2297087"/>
            <a:ext cx="646113" cy="95091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571875" y="2098650"/>
            <a:ext cx="1255713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809750" y="2297087"/>
            <a:ext cx="1282700" cy="1033463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809750" y="3727425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571875" y="4948212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3490913" y="3727425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7875" y="1619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3188" y="233995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9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6850" y="418145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10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7375" y="32321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7875" y="29400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11838" y="45180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7563" y="26288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2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1775" y="44799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25875" y="39846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7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92650" y="3970312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6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8188" y="414017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3290888" y="2379637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08350" y="29908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11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41763" y="16319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8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4225" y="2446312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cs typeface="Arial" panose="020B0604020202020204" pitchFamily="34" charset="0"/>
              </a:rPr>
              <a:t>4</a:t>
            </a:r>
            <a:endParaRPr lang="en-US" noProof="1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68998" name="TextBox 44"/>
          <p:cNvSpPr txBox="1">
            <a:spLocks noChangeArrowheads="1"/>
          </p:cNvSpPr>
          <p:nvPr/>
        </p:nvSpPr>
        <p:spPr bwMode="auto">
          <a:xfrm>
            <a:off x="7326313" y="1619225"/>
            <a:ext cx="2379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最小生成树代价：</a:t>
            </a:r>
            <a:r>
              <a:rPr lang="en-US" altLang="zh-CN" dirty="0">
                <a:solidFill>
                  <a:srgbClr val="F07B1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37</a:t>
            </a:r>
            <a:endParaRPr lang="en-US" altLang="zh-CN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9000" name="TextBox 70"/>
          <p:cNvSpPr txBox="1">
            <a:spLocks noChangeArrowheads="1"/>
          </p:cNvSpPr>
          <p:nvPr/>
        </p:nvSpPr>
        <p:spPr bwMode="auto">
          <a:xfrm>
            <a:off x="250825" y="980728"/>
            <a:ext cx="588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生成树是具有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最小代价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的生成树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2268" y="5619079"/>
            <a:ext cx="9417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应用：旅行商问题、最优路径规划、国家的电力网、公路网、通信网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文本框 2"/>
          <p:cNvSpPr txBox="1">
            <a:spLocks noChangeArrowheads="1"/>
          </p:cNvSpPr>
          <p:nvPr/>
        </p:nvSpPr>
        <p:spPr bwMode="auto">
          <a:xfrm>
            <a:off x="-43272" y="160883"/>
            <a:ext cx="102560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最小生成树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(</a:t>
            </a:r>
            <a:r>
              <a:rPr lang="en-US" altLang="zh-CN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Minimum Spanning Tree</a:t>
            </a:r>
            <a:r>
              <a:rPr lang="en-US" altLang="zh-CN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)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88773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D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88773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C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88773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B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2318068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A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3735705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H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3735705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G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3735705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F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2318068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I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2318068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trike="noStrike" noProof="1">
                <a:solidFill>
                  <a:schemeClr val="tx1"/>
                </a:solidFill>
              </a:rPr>
              <a:t>E</a:t>
            </a:r>
            <a:endParaRPr lang="en-US" strike="noStrike" noProof="1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5307013" y="1367155"/>
            <a:ext cx="1442720" cy="245110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5389563" y="1168718"/>
            <a:ext cx="1277620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7146608" y="1366838"/>
            <a:ext cx="1290955" cy="103378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7146608" y="2797493"/>
            <a:ext cx="1290955" cy="10204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948488" y="144970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4462463" y="2797493"/>
            <a:ext cx="458470" cy="10204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5400675" y="4017645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4264660" y="1366838"/>
            <a:ext cx="645795" cy="95123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571875" y="1168718"/>
            <a:ext cx="1256030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810385" y="1366838"/>
            <a:ext cx="1282065" cy="103378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810385" y="2797493"/>
            <a:ext cx="1282065" cy="10204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571875" y="4017645"/>
            <a:ext cx="126682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3489008" y="2797493"/>
            <a:ext cx="576580" cy="10204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7875" y="68929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23188" y="1410018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16850" y="3251518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7375" y="230219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7875" y="201009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11838" y="3588068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27563" y="169894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1775" y="3549968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25875" y="3054668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92650" y="3040380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08188" y="3210243"/>
            <a:ext cx="78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3290888" y="144970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08350" y="206089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41763" y="701993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4225" y="1516380"/>
            <a:ext cx="7858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168998" name="TextBox 44"/>
          <p:cNvSpPr txBox="1"/>
          <p:nvPr/>
        </p:nvSpPr>
        <p:spPr>
          <a:xfrm>
            <a:off x="7326313" y="689293"/>
            <a:ext cx="23796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dirty="0">
                <a:solidFill>
                  <a:srgbClr val="1B05BB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最小生成树代价：</a:t>
            </a:r>
            <a:r>
              <a:rPr lang="en-US" altLang="zh-CN" dirty="0">
                <a:solidFill>
                  <a:srgbClr val="1B05BB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37</a:t>
            </a:r>
            <a:endParaRPr lang="en-US" altLang="zh-CN" dirty="0">
              <a:solidFill>
                <a:srgbClr val="1B05BB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165927" name="文本框 2"/>
          <p:cNvSpPr txBox="1"/>
          <p:nvPr/>
        </p:nvSpPr>
        <p:spPr>
          <a:xfrm>
            <a:off x="5080" y="101600"/>
            <a:ext cx="1028192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kumimoji="1" lang="zh-CN" altLang="en-US" sz="4000" b="1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问题定义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5539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5260" y="4456430"/>
                <a:ext cx="9783445" cy="1946910"/>
              </a:xfr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742950" marR="0" lvl="1" indent="-28575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输入</a:t>
                </a: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 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  <a:cs typeface="+mj-cs"/>
                    <a:sym typeface="+mn-ea"/>
                  </a:rPr>
                  <a:t>一个边加权无向连通图</a:t>
                </a:r>
                <a14:m>
                  <m:oMath xmlns:m="http://schemas.openxmlformats.org/officeDocument/2006/math"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𝐺</m:t>
                    </m:r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=(</m:t>
                    </m:r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𝑉</m:t>
                    </m:r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, </m:t>
                    </m:r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𝐸</m:t>
                    </m:r>
                    <m:r>
                      <a:rPr lang="zh-CN" altLang="en-US" sz="3200" i="1" dirty="0" smtClean="0">
                        <a:solidFill>
                          <a:srgbClr val="1B05BB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+mj-cs"/>
                        <a:sym typeface="+mn-ea"/>
                      </a:rPr>
                      <m:t>)</m:t>
                    </m:r>
                  </m:oMath>
                </a14:m>
                <a:endParaRPr lang="zh-CN" altLang="en-US" sz="3200" kern="12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j-cs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输出</a:t>
                </a: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: </a:t>
                </a:r>
                <a:r>
                  <a:rPr lang="zh-CN" altLang="en-US" sz="3200" dirty="0">
                    <a:solidFill>
                      <a:srgbClr val="1B05BB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最小代价</a:t>
                </a: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的生成树</a:t>
                </a:r>
                <a:r>
                  <a:rPr lang="zh-CN" altLang="en-US" sz="32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（不唯一）</a:t>
                </a:r>
                <a:endParaRPr kumimoji="0" lang="zh-CN" altLang="en-US" sz="3200" b="1" i="0" u="none" strike="noStrike" kern="1200" cap="none" spc="0" normalizeH="0" baseline="0" noProof="1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705539" name="Rectangle 1027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60" y="4456430"/>
                <a:ext cx="9783445" cy="19469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83" y="1484784"/>
            <a:ext cx="9289031" cy="2889622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endParaRPr lang="zh-CN" altLang="en-US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457200" algn="just"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若一个优化问题的全局优化解可以通过局部优化选择得到，则该问题称为具有</a:t>
            </a:r>
            <a:r>
              <a:rPr lang="zh-CN" altLang="en-US" sz="28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一个问题是否具有贪心选择性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需证明</a:t>
            </a:r>
            <a:endParaRPr lang="zh-CN" altLang="en-US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5715" y="188640"/>
            <a:ext cx="3015569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贪心选择性</a:t>
            </a:r>
            <a:r>
              <a:rPr lang="zh-CN" altLang="en-US" sz="4000" b="1" noProof="1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4000" b="1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75148" y="5246035"/>
            <a:ext cx="1800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全局优化解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1532" y="524603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局部优化解</a:t>
            </a:r>
            <a:endParaRPr lang="zh-CN" altLang="en-US" sz="2400" dirty="0"/>
          </a:p>
        </p:txBody>
      </p:sp>
      <p:sp>
        <p:nvSpPr>
          <p:cNvPr id="6" name="箭头: 右 5"/>
          <p:cNvSpPr/>
          <p:nvPr/>
        </p:nvSpPr>
        <p:spPr>
          <a:xfrm>
            <a:off x="4135388" y="5080523"/>
            <a:ext cx="936104" cy="339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/>
          <p:cNvSpPr/>
          <p:nvPr/>
        </p:nvSpPr>
        <p:spPr>
          <a:xfrm flipH="1">
            <a:off x="4135388" y="5538127"/>
            <a:ext cx="936104" cy="339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78546" y="4626408"/>
            <a:ext cx="1236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无需证明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5386" y="5949280"/>
            <a:ext cx="10081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需证明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8" grpId="0" animBg="1"/>
      <p:bldP spid="7" grpId="0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517775"/>
            <a:ext cx="7886700" cy="1247775"/>
          </a:xfrm>
        </p:spPr>
        <p:txBody>
          <a:bodyPr>
            <a:normAutofit/>
          </a:bodyPr>
          <a:lstStyle/>
          <a:p>
            <a:pPr algn="ctr"/>
            <a:r>
              <a:rPr lang="zh-CN" altLang="en-US" noProof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需要用到的几个概念</a:t>
            </a:r>
            <a:endParaRPr lang="zh-CN" altLang="en-US" noProof="1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/>
          <p:cNvSpPr>
            <a:spLocks noGrp="1" noChangeArrowheads="1"/>
          </p:cNvSpPr>
          <p:nvPr>
            <p:ph type="title"/>
          </p:nvPr>
        </p:nvSpPr>
        <p:spPr>
          <a:xfrm>
            <a:off x="3009900" y="26988"/>
            <a:ext cx="4302125" cy="13255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图割</a:t>
            </a:r>
            <a:b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 Cut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C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H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G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F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I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876300" y="1849438"/>
            <a:ext cx="8569325" cy="305752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2114550" y="6010275"/>
                <a:ext cx="6394450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的割</a:t>
                </a:r>
                <a:endPara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4550" y="6010275"/>
                <a:ext cx="6394450" cy="523220"/>
              </a:xfrm>
              <a:prstGeom prst="rect">
                <a:avLst/>
              </a:prstGeom>
              <a:blipFill rotWithShape="1">
                <a:blip r:embed="rId1"/>
                <a:stretch>
                  <a:fillRect b="11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585" flipH="1">
            <a:off x="8374063" y="4202113"/>
            <a:ext cx="1493837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739868" y="3930005"/>
                <a:ext cx="4443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8" y="3930005"/>
                <a:ext cx="4443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1" t="-135" r="13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601436" y="5135563"/>
                <a:ext cx="119720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36" y="5135563"/>
                <a:ext cx="119720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" t="-69" r="27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接箭头连接符 45"/>
          <p:cNvCxnSpPr/>
          <p:nvPr/>
        </p:nvCxnSpPr>
        <p:spPr>
          <a:xfrm flipV="1">
            <a:off x="534988" y="3727451"/>
            <a:ext cx="0" cy="7207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534988" y="5181600"/>
            <a:ext cx="0" cy="7207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3" grpId="0"/>
      <p:bldP spid="4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C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B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H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G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E</a:t>
            </a:r>
            <a:endParaRPr lang="en-US" noProof="1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72070" name="Picture 4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585" flipH="1">
            <a:off x="8502650" y="4203700"/>
            <a:ext cx="97631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Freeform 44"/>
          <p:cNvSpPr/>
          <p:nvPr/>
        </p:nvSpPr>
        <p:spPr>
          <a:xfrm>
            <a:off x="7880350" y="3103563"/>
            <a:ext cx="1263650" cy="1554162"/>
          </a:xfrm>
          <a:custGeom>
            <a:avLst/>
            <a:gdLst>
              <a:gd name="connsiteX0" fmla="*/ 713590 w 1263611"/>
              <a:gd name="connsiteY0" fmla="*/ 13215 h 1554127"/>
              <a:gd name="connsiteX1" fmla="*/ 20863 w 1263611"/>
              <a:gd name="connsiteY1" fmla="*/ 761360 h 1554127"/>
              <a:gd name="connsiteX2" fmla="*/ 270244 w 1263611"/>
              <a:gd name="connsiteY2" fmla="*/ 1523360 h 1554127"/>
              <a:gd name="connsiteX3" fmla="*/ 1170790 w 1263611"/>
              <a:gd name="connsiteY3" fmla="*/ 1301687 h 1554127"/>
              <a:gd name="connsiteX4" fmla="*/ 1184644 w 1263611"/>
              <a:gd name="connsiteY4" fmla="*/ 359578 h 1554127"/>
              <a:gd name="connsiteX5" fmla="*/ 713590 w 1263611"/>
              <a:gd name="connsiteY5" fmla="*/ 13215 h 1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11" h="1554127">
                <a:moveTo>
                  <a:pt x="713590" y="13215"/>
                </a:moveTo>
                <a:cubicBezTo>
                  <a:pt x="519627" y="80179"/>
                  <a:pt x="94754" y="509669"/>
                  <a:pt x="20863" y="761360"/>
                </a:cubicBezTo>
                <a:cubicBezTo>
                  <a:pt x="-53028" y="1013051"/>
                  <a:pt x="78589" y="1433305"/>
                  <a:pt x="270244" y="1523360"/>
                </a:cubicBezTo>
                <a:cubicBezTo>
                  <a:pt x="461899" y="1613415"/>
                  <a:pt x="1018390" y="1495651"/>
                  <a:pt x="1170790" y="1301687"/>
                </a:cubicBezTo>
                <a:cubicBezTo>
                  <a:pt x="1323190" y="1107723"/>
                  <a:pt x="1258535" y="574323"/>
                  <a:pt x="1184644" y="359578"/>
                </a:cubicBezTo>
                <a:cubicBezTo>
                  <a:pt x="1110753" y="144833"/>
                  <a:pt x="907553" y="-53749"/>
                  <a:pt x="713590" y="1321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/>
            <a:endParaRPr lang="en-US" noProof="1"/>
          </a:p>
        </p:txBody>
      </p:sp>
      <p:sp>
        <p:nvSpPr>
          <p:cNvPr id="47" name="Freeform 46"/>
          <p:cNvSpPr/>
          <p:nvPr/>
        </p:nvSpPr>
        <p:spPr>
          <a:xfrm>
            <a:off x="2576513" y="1790700"/>
            <a:ext cx="3221037" cy="4246563"/>
          </a:xfrm>
          <a:custGeom>
            <a:avLst/>
            <a:gdLst>
              <a:gd name="connsiteX0" fmla="*/ 2858384 w 3220949"/>
              <a:gd name="connsiteY0" fmla="*/ 204641 h 4246671"/>
              <a:gd name="connsiteX1" fmla="*/ 3218603 w 3220949"/>
              <a:gd name="connsiteY1" fmla="*/ 786531 h 4246671"/>
              <a:gd name="connsiteX2" fmla="*/ 2830675 w 3220949"/>
              <a:gd name="connsiteY2" fmla="*/ 1354568 h 4246671"/>
              <a:gd name="connsiteX3" fmla="*/ 1916275 w 3220949"/>
              <a:gd name="connsiteY3" fmla="*/ 980495 h 4246671"/>
              <a:gd name="connsiteX4" fmla="*/ 1375948 w 3220949"/>
              <a:gd name="connsiteY4" fmla="*/ 1576241 h 4246671"/>
              <a:gd name="connsiteX5" fmla="*/ 1029584 w 3220949"/>
              <a:gd name="connsiteY5" fmla="*/ 2573768 h 4246671"/>
              <a:gd name="connsiteX6" fmla="*/ 1140421 w 3220949"/>
              <a:gd name="connsiteY6" fmla="*/ 3266495 h 4246671"/>
              <a:gd name="connsiteX7" fmla="*/ 1791584 w 3220949"/>
              <a:gd name="connsiteY7" fmla="*/ 3058677 h 4246671"/>
              <a:gd name="connsiteX8" fmla="*/ 2678275 w 3220949"/>
              <a:gd name="connsiteY8" fmla="*/ 3114095 h 4246671"/>
              <a:gd name="connsiteX9" fmla="*/ 3107766 w 3220949"/>
              <a:gd name="connsiteY9" fmla="*/ 3571295 h 4246671"/>
              <a:gd name="connsiteX10" fmla="*/ 2262639 w 3220949"/>
              <a:gd name="connsiteY10" fmla="*/ 4236313 h 4246671"/>
              <a:gd name="connsiteX11" fmla="*/ 1126566 w 3220949"/>
              <a:gd name="connsiteY11" fmla="*/ 3986931 h 4246671"/>
              <a:gd name="connsiteX12" fmla="*/ 447694 w 3220949"/>
              <a:gd name="connsiteY12" fmla="*/ 4125477 h 4246671"/>
              <a:gd name="connsiteX13" fmla="*/ 129039 w 3220949"/>
              <a:gd name="connsiteY13" fmla="*/ 3612859 h 4246671"/>
              <a:gd name="connsiteX14" fmla="*/ 503112 w 3220949"/>
              <a:gd name="connsiteY14" fmla="*/ 2019586 h 4246671"/>
              <a:gd name="connsiteX15" fmla="*/ 4348 w 3220949"/>
              <a:gd name="connsiteY15" fmla="*/ 481731 h 4246671"/>
              <a:gd name="connsiteX16" fmla="*/ 849475 w 3220949"/>
              <a:gd name="connsiteY16" fmla="*/ 10677 h 4246671"/>
              <a:gd name="connsiteX17" fmla="*/ 2858384 w 3220949"/>
              <a:gd name="connsiteY17" fmla="*/ 204641 h 424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20949" h="4246671">
                <a:moveTo>
                  <a:pt x="2858384" y="204641"/>
                </a:moveTo>
                <a:cubicBezTo>
                  <a:pt x="3253239" y="333950"/>
                  <a:pt x="3223221" y="594877"/>
                  <a:pt x="3218603" y="786531"/>
                </a:cubicBezTo>
                <a:cubicBezTo>
                  <a:pt x="3213985" y="978186"/>
                  <a:pt x="3047730" y="1322241"/>
                  <a:pt x="2830675" y="1354568"/>
                </a:cubicBezTo>
                <a:cubicBezTo>
                  <a:pt x="2613620" y="1386895"/>
                  <a:pt x="2158729" y="943550"/>
                  <a:pt x="1916275" y="980495"/>
                </a:cubicBezTo>
                <a:cubicBezTo>
                  <a:pt x="1673821" y="1017440"/>
                  <a:pt x="1523730" y="1310696"/>
                  <a:pt x="1375948" y="1576241"/>
                </a:cubicBezTo>
                <a:cubicBezTo>
                  <a:pt x="1228166" y="1841786"/>
                  <a:pt x="1068838" y="2292059"/>
                  <a:pt x="1029584" y="2573768"/>
                </a:cubicBezTo>
                <a:cubicBezTo>
                  <a:pt x="990330" y="2855477"/>
                  <a:pt x="1013421" y="3185677"/>
                  <a:pt x="1140421" y="3266495"/>
                </a:cubicBezTo>
                <a:cubicBezTo>
                  <a:pt x="1267421" y="3347313"/>
                  <a:pt x="1535275" y="3084077"/>
                  <a:pt x="1791584" y="3058677"/>
                </a:cubicBezTo>
                <a:cubicBezTo>
                  <a:pt x="2047893" y="3033277"/>
                  <a:pt x="2458911" y="3028659"/>
                  <a:pt x="2678275" y="3114095"/>
                </a:cubicBezTo>
                <a:cubicBezTo>
                  <a:pt x="2897639" y="3199531"/>
                  <a:pt x="3177039" y="3384259"/>
                  <a:pt x="3107766" y="3571295"/>
                </a:cubicBezTo>
                <a:cubicBezTo>
                  <a:pt x="3038493" y="3758331"/>
                  <a:pt x="2592839" y="4167040"/>
                  <a:pt x="2262639" y="4236313"/>
                </a:cubicBezTo>
                <a:cubicBezTo>
                  <a:pt x="1932439" y="4305586"/>
                  <a:pt x="1429057" y="4005404"/>
                  <a:pt x="1126566" y="3986931"/>
                </a:cubicBezTo>
                <a:cubicBezTo>
                  <a:pt x="824075" y="3968458"/>
                  <a:pt x="613948" y="4187822"/>
                  <a:pt x="447694" y="4125477"/>
                </a:cubicBezTo>
                <a:cubicBezTo>
                  <a:pt x="281439" y="4063132"/>
                  <a:pt x="119803" y="3963841"/>
                  <a:pt x="129039" y="3612859"/>
                </a:cubicBezTo>
                <a:cubicBezTo>
                  <a:pt x="138275" y="3261877"/>
                  <a:pt x="523894" y="2541441"/>
                  <a:pt x="503112" y="2019586"/>
                </a:cubicBezTo>
                <a:cubicBezTo>
                  <a:pt x="482330" y="1497731"/>
                  <a:pt x="-53379" y="816549"/>
                  <a:pt x="4348" y="481731"/>
                </a:cubicBezTo>
                <a:cubicBezTo>
                  <a:pt x="62075" y="146913"/>
                  <a:pt x="373802" y="56859"/>
                  <a:pt x="849475" y="10677"/>
                </a:cubicBezTo>
                <a:cubicBezTo>
                  <a:pt x="1325148" y="-35505"/>
                  <a:pt x="2463529" y="75332"/>
                  <a:pt x="2858384" y="2046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pic>
        <p:nvPicPr>
          <p:cNvPr id="172073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585" flipH="1">
            <a:off x="4738688" y="1487488"/>
            <a:ext cx="9763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itle 1"/>
          <p:cNvSpPr txBox="1">
            <a:spLocks noChangeArrowheads="1"/>
          </p:cNvSpPr>
          <p:nvPr/>
        </p:nvSpPr>
        <p:spPr bwMode="auto">
          <a:xfrm>
            <a:off x="3009900" y="26988"/>
            <a:ext cx="4302125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图割</a:t>
            </a:r>
            <a:b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 Cut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4000" dirty="0">
              <a:solidFill>
                <a:srgbClr val="0000FF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2"/>
              <p:cNvSpPr txBox="1">
                <a:spLocks noChangeArrowheads="1"/>
              </p:cNvSpPr>
              <p:nvPr/>
            </p:nvSpPr>
            <p:spPr bwMode="auto">
              <a:xfrm>
                <a:off x="2123538" y="6115050"/>
                <a:ext cx="6044298" cy="520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的割</a:t>
                </a:r>
                <a:endParaRPr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538" y="6115050"/>
                <a:ext cx="6044298" cy="520700"/>
              </a:xfrm>
              <a:prstGeom prst="rect">
                <a:avLst/>
              </a:prstGeom>
              <a:blipFill rotWithShape="1">
                <a:blip r:embed="rId3"/>
                <a:stretch>
                  <a:fillRect l="-2" r="8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itle 1"/>
          <p:cNvSpPr>
            <a:spLocks noGrp="1" noChangeArrowheads="1"/>
          </p:cNvSpPr>
          <p:nvPr>
            <p:ph type="title"/>
          </p:nvPr>
        </p:nvSpPr>
        <p:spPr>
          <a:xfrm>
            <a:off x="3127276" y="0"/>
            <a:ext cx="4456112" cy="5350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图割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/>
              <p:cNvSpPr>
                <a:spLocks noGrp="1"/>
              </p:cNvSpPr>
              <p:nvPr/>
            </p:nvSpPr>
            <p:spPr>
              <a:xfrm>
                <a:off x="174948" y="614586"/>
                <a:ext cx="9937104" cy="29584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无向图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割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，是集合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的一个划分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829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中一条边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的一个端点在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中，另一个端点在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中，则称这条边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横跨割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829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如果集合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中不存在横跨割的边，则称该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割尊重集合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829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横跨该割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所有边中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，权重最小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的边称为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轻量级边（不唯一）。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48" y="614586"/>
                <a:ext cx="9937104" cy="2958430"/>
              </a:xfrm>
              <a:prstGeom prst="rect">
                <a:avLst/>
              </a:prstGeom>
              <a:blipFill rotWithShape="1">
                <a:blip r:embed="rId1"/>
                <a:stretch>
                  <a:fillRect l="-131" t="-576" r="-125" b="-56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8" y="3717032"/>
            <a:ext cx="6193312" cy="2736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/>
              <p:cNvSpPr txBox="1"/>
              <p:nvPr/>
            </p:nvSpPr>
            <p:spPr>
              <a:xfrm>
                <a:off x="6151612" y="4365104"/>
                <a:ext cx="4104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（"/>
                            <m:endChr m:val="）"/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zh-CN" sz="2400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en-US" altLang="zh-CN" sz="2400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en-US" altLang="zh-CN" sz="2400" i="1" dirty="0" err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</m:oMath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612" y="4365104"/>
                <a:ext cx="410445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9" t="-25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接连接符 94"/>
          <p:cNvCxnSpPr/>
          <p:nvPr/>
        </p:nvCxnSpPr>
        <p:spPr>
          <a:xfrm>
            <a:off x="3630708" y="4168130"/>
            <a:ext cx="864096" cy="0"/>
          </a:xfrm>
          <a:prstGeom prst="line">
            <a:avLst/>
          </a:prstGeom>
          <a:ln w="666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tle 1"/>
          <p:cNvSpPr>
            <a:spLocks noGrp="1" noChangeArrowheads="1"/>
          </p:cNvSpPr>
          <p:nvPr>
            <p:ph type="title"/>
          </p:nvPr>
        </p:nvSpPr>
        <p:spPr>
          <a:xfrm>
            <a:off x="936625" y="74613"/>
            <a:ext cx="7886700" cy="8683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5106" name="Group 45"/>
          <p:cNvGrpSpPr/>
          <p:nvPr/>
        </p:nvGrpSpPr>
        <p:grpSpPr bwMode="auto">
          <a:xfrm>
            <a:off x="1628775" y="3125241"/>
            <a:ext cx="6618288" cy="3040063"/>
            <a:chOff x="304800" y="2176236"/>
            <a:chExt cx="8793163" cy="4154221"/>
          </a:xfrm>
        </p:grpSpPr>
        <p:sp>
          <p:nvSpPr>
            <p:cNvPr id="47" name="Oval 46"/>
            <p:cNvSpPr/>
            <p:nvPr/>
          </p:nvSpPr>
          <p:spPr>
            <a:xfrm>
              <a:off x="6096602" y="2918139"/>
              <a:ext cx="56315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55291" y="2918139"/>
              <a:ext cx="563150" cy="564019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C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39288" y="2918139"/>
              <a:ext cx="56104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58274" y="4349880"/>
              <a:ext cx="56104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39288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H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67946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G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6602" y="5768606"/>
              <a:ext cx="56315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F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11620" y="4349880"/>
              <a:ext cx="563150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3945" y="4349880"/>
              <a:ext cx="56315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6183" y="3399724"/>
              <a:ext cx="1442678" cy="2451315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441" y="3200148"/>
              <a:ext cx="1278162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5386" y="3399724"/>
              <a:ext cx="1290817" cy="103258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5386" y="4829297"/>
              <a:ext cx="1290817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124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2512" y="4829297"/>
              <a:ext cx="457691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8987" y="6048447"/>
              <a:ext cx="1267615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140" y="3399724"/>
              <a:ext cx="645408" cy="950156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0329" y="3200148"/>
              <a:ext cx="125496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057" y="3399724"/>
              <a:ext cx="1284490" cy="1032589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057" y="4829297"/>
              <a:ext cx="1284490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0329" y="6048447"/>
              <a:ext cx="1267617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072" y="4829297"/>
              <a:ext cx="575805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30228" y="313723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191" y="3440942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3995" y="5282682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6577" y="433469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6678" y="4041839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276" y="5618925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7028" y="373162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677" y="558204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3431" y="5087444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303" y="5072260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5319" y="5241466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809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683" y="4091734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69436" y="2733748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831" y="3549407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6818"/>
              <a:ext cx="8569590" cy="3058721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175145" name="TextBox 85"/>
            <p:cNvSpPr txBox="1">
              <a:spLocks noChangeArrowheads="1"/>
            </p:cNvSpPr>
            <p:nvPr/>
          </p:nvSpPr>
          <p:spPr bwMode="auto">
            <a:xfrm>
              <a:off x="5779268" y="2176236"/>
              <a:ext cx="3318695" cy="50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EA53F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轻量级边</a:t>
              </a:r>
              <a:endParaRPr lang="zh-CN" altLang="en-US" dirty="0">
                <a:solidFill>
                  <a:srgbClr val="EA53F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87" name="Straight Arrow Connector 86"/>
            <p:cNvCxnSpPr>
              <a:stCxn id="56" idx="0"/>
              <a:endCxn id="54" idx="4"/>
            </p:cNvCxnSpPr>
            <p:nvPr/>
          </p:nvCxnSpPr>
          <p:spPr>
            <a:xfrm flipH="1">
              <a:off x="5714842" y="2614436"/>
              <a:ext cx="622207" cy="44253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5147" name="Title 1"/>
              <p:cNvSpPr>
                <a:spLocks noGrp="1" noChangeArrowheads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的子集，并且存在一个割尊重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5147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blipFill rotWithShape="1">
                <a:blip r:embed="rId1"/>
                <a:stretch>
                  <a:fillRect l="-138" t="-593" r="-129" b="-55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149" name="TextBox 42"/>
              <p:cNvSpPr txBox="1">
                <a:spLocks noChangeArrowheads="1"/>
              </p:cNvSpPr>
              <p:nvPr/>
            </p:nvSpPr>
            <p:spPr bwMode="auto">
              <a:xfrm>
                <a:off x="4194175" y="6301060"/>
                <a:ext cx="1646238" cy="368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𝑺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是橙色的边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75149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4175" y="6301060"/>
                <a:ext cx="1646238" cy="368300"/>
              </a:xfrm>
              <a:prstGeom prst="rect">
                <a:avLst/>
              </a:prstGeom>
              <a:blipFill rotWithShape="1">
                <a:blip r:embed="rId2"/>
                <a:stretch>
                  <a:fillRect t="-160" r="19" b="16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>
                <a:spLocks noGrp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ts val="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证明：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假设我们有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的一个割尊重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en-US" altLang="zh-CN" sz="2000" dirty="0">
                    <a:solidFill>
                      <a:srgbClr val="8064A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sz="2000" b="1" noProof="1">
                  <a:solidFill>
                    <a:schemeClr val="accent4"/>
                  </a:solidFill>
                  <a:effectLst>
                    <a:glow rad="139700">
                      <a:schemeClr val="accent2">
                        <a:satMod val="175000"/>
                      </a:schemeClr>
                    </a:glo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1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blipFill rotWithShape="1">
                <a:blip r:embed="rId1"/>
                <a:stretch>
                  <a:fillRect l="-8" r="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9249345" y="3318718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y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431657" y="3318718"/>
            <a:ext cx="563563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x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52082" y="4749055"/>
            <a:ext cx="561975" cy="5619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u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31657" y="616669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v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60457" y="616669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404795" y="4749055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85807" y="5228480"/>
            <a:ext cx="457200" cy="1020763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85782" y="3798143"/>
            <a:ext cx="646113" cy="950912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95220" y="3599705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231507" y="3798143"/>
            <a:ext cx="1282700" cy="1033462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231507" y="5228480"/>
            <a:ext cx="1282700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95220" y="6449268"/>
            <a:ext cx="1265237" cy="0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2"/>
            <a:endCxn id="14" idx="7"/>
          </p:cNvCxnSpPr>
          <p:nvPr/>
        </p:nvCxnSpPr>
        <p:spPr>
          <a:xfrm flipH="1">
            <a:off x="7912670" y="5228480"/>
            <a:ext cx="574675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714232" y="3880693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529957" y="2439243"/>
            <a:ext cx="2098675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76144" name="Title 1"/>
          <p:cNvSpPr>
            <a:spLocks noGrp="1" noChangeArrowheads="1"/>
          </p:cNvSpPr>
          <p:nvPr>
            <p:ph type="title"/>
          </p:nvPr>
        </p:nvSpPr>
        <p:spPr>
          <a:xfrm>
            <a:off x="1217240" y="69850"/>
            <a:ext cx="7886700" cy="44767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49238" y="404664"/>
            <a:ext cx="4352062" cy="1330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1"/>
              <p:cNvSpPr>
                <a:spLocks noGrp="1" noChangeArrowheads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/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的边的子集，并且存在一个割尊重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blipFill rotWithShape="1">
                <a:blip r:embed="rId2"/>
                <a:stretch>
                  <a:fillRect l="-294" t="-652" r="-280" b="-6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>
                <a:spLocks noGrp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ts val="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证明：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假设我们有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的一个割尊重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en-US" altLang="zh-CN" sz="2000" dirty="0">
                    <a:solidFill>
                      <a:srgbClr val="8064A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是横跨该割的轻量级边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也即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在所有横跨割的边中，权重最小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0" hangingPunct="0">
                  <a:lnSpc>
                    <a:spcPct val="150000"/>
                  </a:lnSpc>
                  <a:spcBef>
                    <a:spcPts val="0"/>
                  </a:spcBef>
                </a:pPr>
                <a:endParaRPr lang="en-US" altLang="zh-CN" sz="2000" b="1" noProof="1">
                  <a:solidFill>
                    <a:schemeClr val="accent4"/>
                  </a:solidFill>
                  <a:effectLst>
                    <a:glow rad="139700">
                      <a:schemeClr val="accent2">
                        <a:satMod val="175000"/>
                      </a:schemeClr>
                    </a:glo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4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blipFill rotWithShape="1">
                <a:blip r:embed="rId1"/>
                <a:stretch>
                  <a:fillRect l="-8" r="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9537377" y="3226767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y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19690" y="3226767"/>
            <a:ext cx="563562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x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040115" y="4657105"/>
            <a:ext cx="561975" cy="563562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u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719690" y="607633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v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548490" y="607633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692827" y="4657105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9173810" y="513801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974864" y="3707796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8283203" y="3191842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520000" y="370779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519540" y="5138117"/>
            <a:ext cx="1282700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8283203" y="5957267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2"/>
            <a:endCxn id="14" idx="7"/>
          </p:cNvCxnSpPr>
          <p:nvPr/>
        </p:nvCxnSpPr>
        <p:spPr>
          <a:xfrm flipH="1">
            <a:off x="8200702" y="5138117"/>
            <a:ext cx="574675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8002265" y="379033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817990" y="2348880"/>
            <a:ext cx="2098675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9" name="圆角矩形 18"/>
          <p:cNvSpPr/>
          <p:nvPr/>
        </p:nvSpPr>
        <p:spPr>
          <a:xfrm>
            <a:off x="334962" y="1685925"/>
            <a:ext cx="5168577" cy="965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/>
              <p:cNvSpPr>
                <a:spLocks noGrp="1" noChangeArrowheads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/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的边的子集，并且存在一个割尊重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blipFill rotWithShape="1">
                <a:blip r:embed="rId2"/>
                <a:stretch>
                  <a:fillRect l="-294" t="-652" r="-280" b="-6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itle 1"/>
          <p:cNvSpPr>
            <a:spLocks noGrp="1" noChangeArrowheads="1"/>
          </p:cNvSpPr>
          <p:nvPr>
            <p:ph type="title"/>
          </p:nvPr>
        </p:nvSpPr>
        <p:spPr>
          <a:xfrm>
            <a:off x="1217240" y="69850"/>
            <a:ext cx="7886700" cy="44767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>
                <a:spLocks noGrp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ts val="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证明：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假设我们有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的一个割尊重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en-US" altLang="zh-CN" sz="2000" dirty="0">
                    <a:solidFill>
                      <a:srgbClr val="8064A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是横跨该割的轻量级边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也即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在所有横跨割的边中，权重最小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 假设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不然引理成立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添加到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中，将会产生一个环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（因为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是一个最小生成树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，含有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个边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）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blipFill rotWithShape="1">
                <a:blip r:embed="rId1"/>
                <a:stretch>
                  <a:fillRect l="-8" r="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9537377" y="3317131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y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719690" y="3317131"/>
            <a:ext cx="563562" cy="563562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x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038527" y="4747468"/>
            <a:ext cx="563563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u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719690" y="616669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v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548490" y="616669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692827" y="4747468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9173176" y="522805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974229" y="3797842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8282568" y="328061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519364" y="3797842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519540" y="5228481"/>
            <a:ext cx="1282700" cy="1020762"/>
          </a:xfrm>
          <a:prstGeom prst="line">
            <a:avLst/>
          </a:prstGeom>
          <a:ln w="180975" cmpd="sng">
            <a:solidFill>
              <a:srgbClr val="EA53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8282567" y="6047631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2"/>
            <a:endCxn id="14" idx="7"/>
          </p:cNvCxnSpPr>
          <p:nvPr/>
        </p:nvCxnSpPr>
        <p:spPr>
          <a:xfrm flipH="1">
            <a:off x="8200702" y="5228481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8000677" y="3880693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817990" y="2437656"/>
            <a:ext cx="2097087" cy="4303712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9" name="圆角矩形 18"/>
          <p:cNvSpPr/>
          <p:nvPr/>
        </p:nvSpPr>
        <p:spPr>
          <a:xfrm>
            <a:off x="318964" y="2636912"/>
            <a:ext cx="5876726" cy="1368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itle 1"/>
              <p:cNvSpPr>
                <a:spLocks noGrp="1" noChangeArrowheads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/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的边的子集，并且存在一个割尊重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blipFill rotWithShape="1">
                <a:blip r:embed="rId2"/>
                <a:stretch>
                  <a:fillRect l="-294" t="-652" r="-280" b="-6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>
            <a:spLocks noGrp="1" noChangeArrowheads="1"/>
          </p:cNvSpPr>
          <p:nvPr>
            <p:ph type="title"/>
          </p:nvPr>
        </p:nvSpPr>
        <p:spPr>
          <a:xfrm>
            <a:off x="1217240" y="69850"/>
            <a:ext cx="7886700" cy="44767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/>
              <p:cNvSpPr>
                <a:spLocks noGrp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ts val="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证明：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假设我们有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的一个割尊重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en-US" altLang="zh-CN" sz="2000" dirty="0">
                    <a:solidFill>
                      <a:srgbClr val="8064A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是横跨该割的轻量级边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也即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在所有横跨割的边中，权重最小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 假设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不然引理成立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添加到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中，将会产生一个环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因此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至少存在另外一条边横跨该切割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令其为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(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𝑥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,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𝑦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blipFill rotWithShape="1">
                <a:blip r:embed="rId1"/>
                <a:stretch>
                  <a:fillRect l="-8" r="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9394949" y="3245122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y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577261" y="3245122"/>
            <a:ext cx="561975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x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896099" y="4675460"/>
            <a:ext cx="563562" cy="563562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u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577261" y="609468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v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406061" y="609468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550399" y="4675460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9030430" y="515636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831483" y="3726151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8139822" y="321019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376619" y="3726150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377111" y="5156472"/>
            <a:ext cx="1282700" cy="1020763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8139822" y="5975622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2"/>
            <a:endCxn id="14" idx="7"/>
          </p:cNvCxnSpPr>
          <p:nvPr/>
        </p:nvCxnSpPr>
        <p:spPr>
          <a:xfrm flipH="1">
            <a:off x="8056686" y="5156472"/>
            <a:ext cx="576263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858249" y="380868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675561" y="2367235"/>
            <a:ext cx="2097088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8" name="Left Arrow 17"/>
          <p:cNvSpPr/>
          <p:nvPr/>
        </p:nvSpPr>
        <p:spPr>
          <a:xfrm rot="18168627">
            <a:off x="8759155" y="2629966"/>
            <a:ext cx="1258887" cy="4349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/>
              <p:cNvSpPr>
                <a:spLocks noGrp="1" noChangeArrowheads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/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的边的子集，并且存在一个割尊重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blipFill rotWithShape="1">
                <a:blip r:embed="rId2"/>
                <a:stretch>
                  <a:fillRect l="-294" t="-652" r="-280" b="-6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>
          <a:xfrm>
            <a:off x="317698" y="3645024"/>
            <a:ext cx="4537770" cy="798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6" name="Title 1"/>
          <p:cNvSpPr>
            <a:spLocks noGrp="1" noChangeArrowheads="1"/>
          </p:cNvSpPr>
          <p:nvPr>
            <p:ph type="title"/>
          </p:nvPr>
        </p:nvSpPr>
        <p:spPr>
          <a:xfrm>
            <a:off x="1217240" y="69850"/>
            <a:ext cx="7886700" cy="44767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>
                <a:spLocks noGrp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>
                  <a:spcBef>
                    <a:spcPts val="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证明：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假设我们有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的一个割尊重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en-US" altLang="zh-CN" sz="2000" dirty="0">
                    <a:solidFill>
                      <a:srgbClr val="8064A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是横跨该割的轻量级边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也即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在所有横跨割的边中，权重最小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 假设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不然引理成立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添加到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中，将会产生一个环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因此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至少存在另外一条边横跨该切割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75945" lvl="1" eaLnBrk="0" hangingPunct="0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宋体" panose="02010600030101010101" pitchFamily="2" charset="-122"/>
                  </a:rPr>
                  <a:t>令其为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(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𝑥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,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𝑦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删除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得到生成树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</m:t>
                    </m:r>
                  </m:oMath>
                </a14:m>
                <a:endParaRPr lang="zh-CN" altLang="en-US" sz="2000" noProof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𝑢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是轻量级的边，所以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𝑢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的代价小于等于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也即，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 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的代价小于等于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，由于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是最小生成树</a:t>
                </a:r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所以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 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的代价只能等于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即</a:t>
                </a:r>
                <a:r>
                  <a:rPr lang="en-US" altLang="zh-CN" sz="2000" noProof="1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 </m:t>
                    </m:r>
                  </m:oMath>
                </a14:m>
                <a:r>
                  <a:rPr lang="en-US" altLang="zh-CN" sz="2000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也是最小生成树且包含</a:t>
                </a:r>
                <a14:m>
                  <m:oMath xmlns:m="http://schemas.openxmlformats.org/officeDocument/2006/math"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𝑆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∪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{(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𝑢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20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)} </m:t>
                    </m:r>
                  </m:oMath>
                </a14:m>
                <a:endParaRPr lang="en-US" altLang="zh-CN" sz="2000" b="1" noProof="1">
                  <a:solidFill>
                    <a:schemeClr val="accent4"/>
                  </a:solidFill>
                  <a:effectLst>
                    <a:glow rad="139700">
                      <a:schemeClr val="accent2">
                        <a:satMod val="175000"/>
                      </a:schemeClr>
                    </a:glow>
                  </a:effectLst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7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" y="0"/>
                <a:ext cx="6116637" cy="6858000"/>
              </a:xfrm>
              <a:prstGeom prst="rect">
                <a:avLst/>
              </a:prstGeom>
              <a:blipFill rotWithShape="1">
                <a:blip r:embed="rId1"/>
                <a:stretch>
                  <a:fillRect l="-8" r="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/>
          <p:cNvSpPr/>
          <p:nvPr/>
        </p:nvSpPr>
        <p:spPr>
          <a:xfrm>
            <a:off x="35206" y="4557582"/>
            <a:ext cx="6118225" cy="22557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/>
              <p:cNvSpPr>
                <a:spLocks noGrp="1" noChangeArrowheads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/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的边的子集，并且存在一个割尊重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则存在一个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967" y="44624"/>
                <a:ext cx="4352063" cy="1973405"/>
              </a:xfrm>
              <a:prstGeom prst="rect">
                <a:avLst/>
              </a:prstGeom>
              <a:blipFill rotWithShape="1">
                <a:blip r:embed="rId2"/>
                <a:stretch>
                  <a:fillRect l="-294" t="-652" r="-280" b="-6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9681393" y="3248978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y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863705" y="3248978"/>
            <a:ext cx="563563" cy="563563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x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165080" y="4679316"/>
            <a:ext cx="561975" cy="563562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u</a:t>
            </a:r>
            <a:endParaRPr lang="en-US" noProof="1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863705" y="6098541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v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692505" y="6098541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836843" y="4679316"/>
            <a:ext cx="563562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9318143" y="516085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9119197" y="3730642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8427536" y="3214053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664333" y="3730641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2" idx="3"/>
          </p:cNvCxnSpPr>
          <p:nvPr/>
        </p:nvCxnSpPr>
        <p:spPr>
          <a:xfrm flipH="1">
            <a:off x="8427536" y="5979478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2"/>
            <a:endCxn id="12" idx="3"/>
          </p:cNvCxnSpPr>
          <p:nvPr/>
        </p:nvCxnSpPr>
        <p:spPr>
          <a:xfrm flipH="1">
            <a:off x="8344718" y="5160328"/>
            <a:ext cx="574675" cy="10207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" idx="2"/>
            <a:endCxn id="12" idx="4"/>
          </p:cNvCxnSpPr>
          <p:nvPr/>
        </p:nvCxnSpPr>
        <p:spPr>
          <a:xfrm flipV="1">
            <a:off x="8146280" y="381254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962005" y="2371091"/>
            <a:ext cx="2098675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18" name="Left Arrow 17"/>
          <p:cNvSpPr/>
          <p:nvPr/>
        </p:nvSpPr>
        <p:spPr>
          <a:xfrm rot="18168627">
            <a:off x="9046393" y="2634616"/>
            <a:ext cx="1258887" cy="4333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cxnSp>
        <p:nvCxnSpPr>
          <p:cNvPr id="21" name="Straight Connector 20"/>
          <p:cNvCxnSpPr>
            <a:stCxn id="15" idx="2"/>
            <a:endCxn id="12" idx="4"/>
          </p:cNvCxnSpPr>
          <p:nvPr/>
        </p:nvCxnSpPr>
        <p:spPr>
          <a:xfrm>
            <a:off x="6663555" y="5160328"/>
            <a:ext cx="1282700" cy="1020763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 noChangeArrowheads="1"/>
          </p:cNvSpPr>
          <p:nvPr>
            <p:ph type="title"/>
          </p:nvPr>
        </p:nvSpPr>
        <p:spPr>
          <a:xfrm>
            <a:off x="1217240" y="69850"/>
            <a:ext cx="7886700" cy="447675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Grp="1" noChangeArrowheads="1"/>
          </p:cNvSpPr>
          <p:nvPr>
            <p:ph idx="1"/>
          </p:nvPr>
        </p:nvSpPr>
        <p:spPr>
          <a:xfrm>
            <a:off x="751012" y="2133600"/>
            <a:ext cx="9001000" cy="1583432"/>
          </a:xfrm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457200" algn="just" eaLnBrk="1" hangingPunct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若一个优化问题的优化解包含它的</a:t>
            </a:r>
            <a:r>
              <a:rPr lang="en-US" altLang="zh-CN" b="1" dirty="0">
                <a:effectLst/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(</a:t>
            </a:r>
            <a:r>
              <a:rPr lang="zh-CN" altLang="en-US" b="1" dirty="0">
                <a:effectLst/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剩余</a:t>
            </a:r>
            <a:r>
              <a:rPr lang="en-US" altLang="zh-CN" b="1" dirty="0">
                <a:effectLst/>
                <a:highlight>
                  <a:srgbClr val="FFFF00"/>
                </a:highlight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)</a:t>
            </a:r>
            <a:r>
              <a:rPr lang="zh-CN" altLang="en-US" b="1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子问题</a:t>
            </a:r>
            <a:r>
              <a:rPr lang="zh-CN" altLang="en-US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的优化解，则称其具有优化子结构。</a:t>
            </a:r>
            <a:endParaRPr lang="zh-CN" altLang="en-US" b="1" dirty="0">
              <a:effectLst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132098" name="Rectangle 4"/>
          <p:cNvSpPr/>
          <p:nvPr/>
        </p:nvSpPr>
        <p:spPr>
          <a:xfrm>
            <a:off x="3919364" y="332656"/>
            <a:ext cx="2830512" cy="7064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优化子结构</a:t>
            </a:r>
            <a:r>
              <a:rPr lang="zh-CN" altLang="en-US" sz="4000" noProof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4000" noProof="1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73" name="Group 45"/>
          <p:cNvGrpSpPr/>
          <p:nvPr/>
        </p:nvGrpSpPr>
        <p:grpSpPr bwMode="auto">
          <a:xfrm>
            <a:off x="1759124" y="3303414"/>
            <a:ext cx="6616700" cy="3040062"/>
            <a:chOff x="304800" y="2176236"/>
            <a:chExt cx="8793163" cy="4154221"/>
          </a:xfrm>
        </p:grpSpPr>
        <p:sp>
          <p:nvSpPr>
            <p:cNvPr id="47" name="Oval 46"/>
            <p:cNvSpPr/>
            <p:nvPr/>
          </p:nvSpPr>
          <p:spPr>
            <a:xfrm>
              <a:off x="6095883" y="2918139"/>
              <a:ext cx="563285" cy="5640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56239" y="2918139"/>
              <a:ext cx="561176" cy="56402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C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37691" y="2918139"/>
              <a:ext cx="563285" cy="5640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58383" y="4349881"/>
              <a:ext cx="561176" cy="5618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37691" y="5768607"/>
              <a:ext cx="563285" cy="56185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H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66787" y="5768607"/>
              <a:ext cx="563286" cy="56185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G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5883" y="5768607"/>
              <a:ext cx="563285" cy="56185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F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12365" y="4349881"/>
              <a:ext cx="561176" cy="56185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3631" y="4349881"/>
              <a:ext cx="563285" cy="5618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136" y="3399725"/>
              <a:ext cx="1443024" cy="2451316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7415" y="3200149"/>
              <a:ext cx="1278469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891" y="3399725"/>
              <a:ext cx="1289016" cy="103259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891" y="4829297"/>
              <a:ext cx="1289016" cy="1021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6471" y="3482158"/>
              <a:ext cx="0" cy="228644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263" y="4829297"/>
              <a:ext cx="457802" cy="1021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30073" y="6048447"/>
              <a:ext cx="1265810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953" y="3399725"/>
              <a:ext cx="645563" cy="950156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0976" y="3200149"/>
              <a:ext cx="1255263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280" y="3399725"/>
              <a:ext cx="1282688" cy="103259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280" y="4829297"/>
              <a:ext cx="1282688" cy="1021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0976" y="6048447"/>
              <a:ext cx="1265810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699" y="4829297"/>
              <a:ext cx="575943" cy="102174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227" y="3137238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0725" y="3440941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5660" y="5282683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923" y="4334695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874" y="4041839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39352" y="5618925"/>
              <a:ext cx="786911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5818" y="3731628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69326" y="5582047"/>
              <a:ext cx="78691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38" y="5087445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1219" y="5072259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5591" y="5241465"/>
              <a:ext cx="78691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20389" y="3482158"/>
              <a:ext cx="0" cy="228644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7266" y="4091733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172" y="2733747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4114" y="3549406"/>
              <a:ext cx="784802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6816"/>
              <a:ext cx="8569536" cy="3058722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182312" name="TextBox 85"/>
            <p:cNvSpPr txBox="1">
              <a:spLocks noChangeArrowheads="1"/>
            </p:cNvSpPr>
            <p:nvPr/>
          </p:nvSpPr>
          <p:spPr bwMode="auto">
            <a:xfrm>
              <a:off x="5779268" y="2176236"/>
              <a:ext cx="3318695" cy="50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EA53F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轻量级边</a:t>
              </a:r>
              <a:endParaRPr lang="zh-CN" altLang="en-US" dirty="0">
                <a:solidFill>
                  <a:srgbClr val="EA53F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87" name="Straight Arrow Connector 86"/>
            <p:cNvCxnSpPr>
              <a:stCxn id="56" idx="0"/>
              <a:endCxn id="54" idx="4"/>
            </p:cNvCxnSpPr>
            <p:nvPr/>
          </p:nvCxnSpPr>
          <p:spPr>
            <a:xfrm flipH="1">
              <a:off x="5714030" y="2614436"/>
              <a:ext cx="622357" cy="44253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19" y="976312"/>
            <a:ext cx="2024062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317" name="Title 1"/>
          <p:cNvSpPr>
            <a:spLocks noGrp="1" noChangeArrowheads="1"/>
          </p:cNvSpPr>
          <p:nvPr>
            <p:ph type="title"/>
          </p:nvPr>
        </p:nvSpPr>
        <p:spPr>
          <a:xfrm>
            <a:off x="936625" y="77788"/>
            <a:ext cx="7886700" cy="8683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2318" name="TextBox 42"/>
              <p:cNvSpPr txBox="1">
                <a:spLocks noChangeArrowheads="1"/>
              </p:cNvSpPr>
              <p:nvPr/>
            </p:nvSpPr>
            <p:spPr bwMode="auto">
              <a:xfrm>
                <a:off x="4232449" y="6445076"/>
                <a:ext cx="1646238" cy="368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是橙色的边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82318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32449" y="6445076"/>
                <a:ext cx="1646238" cy="368300"/>
              </a:xfrm>
              <a:prstGeom prst="rect">
                <a:avLst/>
              </a:prstGeom>
              <a:blipFill rotWithShape="1">
                <a:blip r:embed="rId2"/>
                <a:stretch>
                  <a:fillRect l="-11" t="-125" r="30" b="12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itle 1"/>
              <p:cNvSpPr>
                <a:spLocks noGrp="1" noChangeArrowheads="1"/>
              </p:cNvSpPr>
              <p:nvPr/>
            </p:nvSpPr>
            <p:spPr bwMode="auto">
              <a:xfrm>
                <a:off x="425736" y="810058"/>
                <a:ext cx="7384938" cy="2534631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的子集，并且存在一个割尊重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6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36" y="810058"/>
                <a:ext cx="7384938" cy="2534631"/>
              </a:xfrm>
              <a:prstGeom prst="rect">
                <a:avLst/>
              </a:prstGeom>
              <a:blipFill rotWithShape="1">
                <a:blip r:embed="rId3"/>
                <a:stretch>
                  <a:fillRect l="-176" t="-518" r="-170" b="-49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1484784"/>
            <a:ext cx="7886700" cy="1247775"/>
          </a:xfrm>
        </p:spPr>
        <p:txBody>
          <a:bodyPr anchor="t">
            <a:norm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kern="1200" cap="all" spc="0" normalizeH="0" baseline="0" noProof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最小生成树的贪心算法</a:t>
            </a:r>
            <a:endParaRPr kumimoji="0" lang="zh-CN" altLang="en-US" sz="4000" b="1" i="0" u="none" strike="noStrike" kern="1200" cap="all" spc="0" normalizeH="0" baseline="0" noProof="1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9084" y="3198167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贪心思想是什么？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3919364" y="2636912"/>
            <a:ext cx="432048" cy="172819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5955" y="2406079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贪“点”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3420" y="407707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贪“边”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itle 1"/>
          <p:cNvSpPr>
            <a:spLocks noGrp="1" noChangeArrowheads="1"/>
          </p:cNvSpPr>
          <p:nvPr>
            <p:ph type="title"/>
          </p:nvPr>
        </p:nvSpPr>
        <p:spPr>
          <a:xfrm>
            <a:off x="3631332" y="44624"/>
            <a:ext cx="3138487" cy="504056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419225" y="1497013"/>
            <a:ext cx="7886700" cy="13255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noProof="1">
              <a:solidFill>
                <a:schemeClr val="accent4"/>
              </a:solidFill>
            </a:endParaRPr>
          </a:p>
        </p:txBody>
      </p:sp>
      <p:sp>
        <p:nvSpPr>
          <p:cNvPr id="18329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74948" y="633940"/>
            <a:ext cx="9937104" cy="1944215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贪心思想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也称“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加点法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每次迭代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轻量级边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对应的点</a:t>
            </a:r>
            <a:r>
              <a:rPr lang="en-US" altLang="zh-CN" sz="2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，加入到最小生成树中。算法从某一个顶点开始，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逐渐长大直到覆盖整个连通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的所有顶点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8" y="2663415"/>
            <a:ext cx="6937306" cy="4077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4358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9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21"/>
          <p:cNvCxnSpPr/>
          <p:nvPr/>
        </p:nvCxnSpPr>
        <p:spPr>
          <a:xfrm flipV="1">
            <a:off x="1816100" y="2723356"/>
            <a:ext cx="128270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5382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41" name="Freeform 39"/>
          <p:cNvSpPr/>
          <p:nvPr/>
        </p:nvSpPr>
        <p:spPr>
          <a:xfrm>
            <a:off x="2387229" y="1733550"/>
            <a:ext cx="45719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009417" y="6073774"/>
                <a:ext cx="36140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=∅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17" y="6073774"/>
                <a:ext cx="3614003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4" t="-137" r="1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20"/>
          <p:cNvCxnSpPr/>
          <p:nvPr/>
        </p:nvCxnSpPr>
        <p:spPr>
          <a:xfrm>
            <a:off x="3563891" y="2546489"/>
            <a:ext cx="125571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6406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 txBox="1">
            <a:spLocks noChangeArrowheads="1"/>
          </p:cNvSpPr>
          <p:nvPr/>
        </p:nvSpPr>
        <p:spPr bwMode="auto">
          <a:xfrm>
            <a:off x="3624263" y="471488"/>
            <a:ext cx="3138487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41" name="Freeform 39"/>
          <p:cNvSpPr/>
          <p:nvPr/>
        </p:nvSpPr>
        <p:spPr>
          <a:xfrm>
            <a:off x="2148919" y="1676400"/>
            <a:ext cx="1725984" cy="4302125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3312685" y="6081067"/>
                <a:ext cx="44358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685" y="6081067"/>
                <a:ext cx="443583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2" t="-66" r="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9"/>
          <p:cNvCxnSpPr/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45768" y="2755106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7430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41" name="Freeform 39"/>
          <p:cNvSpPr/>
          <p:nvPr/>
        </p:nvSpPr>
        <p:spPr>
          <a:xfrm>
            <a:off x="1760537" y="1611796"/>
            <a:ext cx="4114800" cy="3341688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2356598" y="6047259"/>
                <a:ext cx="5243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598" y="6047259"/>
                <a:ext cx="524355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" t="-33" r="9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12"/>
          <p:cNvCxnSpPr/>
          <p:nvPr/>
        </p:nvCxnSpPr>
        <p:spPr>
          <a:xfrm>
            <a:off x="5314264" y="2743616"/>
            <a:ext cx="1443037" cy="24511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8454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cxnSp>
        <p:nvCxnSpPr>
          <p:cNvPr id="44" name="连接符: 曲线 43"/>
          <p:cNvCxnSpPr/>
          <p:nvPr/>
        </p:nvCxnSpPr>
        <p:spPr>
          <a:xfrm rot="10800000" flipV="1">
            <a:off x="1368425" y="1906290"/>
            <a:ext cx="4536504" cy="3192760"/>
          </a:xfrm>
          <a:prstGeom prst="curvedConnector3">
            <a:avLst>
              <a:gd name="adj1" fmla="val -10177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1975148" y="5991224"/>
                <a:ext cx="61241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148" y="5991224"/>
                <a:ext cx="612411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5" t="-137" r="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18"/>
          <p:cNvCxnSpPr/>
          <p:nvPr/>
        </p:nvCxnSpPr>
        <p:spPr>
          <a:xfrm>
            <a:off x="5389563" y="5388183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89478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 txBox="1">
            <a:spLocks noChangeArrowheads="1"/>
          </p:cNvSpPr>
          <p:nvPr/>
        </p:nvSpPr>
        <p:spPr bwMode="auto">
          <a:xfrm>
            <a:off x="3624263" y="471488"/>
            <a:ext cx="3138487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43" name="任意多边形: 形状 42"/>
          <p:cNvSpPr/>
          <p:nvPr/>
        </p:nvSpPr>
        <p:spPr>
          <a:xfrm>
            <a:off x="967409" y="1914939"/>
            <a:ext cx="6957520" cy="3896139"/>
          </a:xfrm>
          <a:custGeom>
            <a:avLst/>
            <a:gdLst>
              <a:gd name="connsiteX0" fmla="*/ 4717774 w 6957520"/>
              <a:gd name="connsiteY0" fmla="*/ 0 h 3896139"/>
              <a:gd name="connsiteX1" fmla="*/ 4737652 w 6957520"/>
              <a:gd name="connsiteY1" fmla="*/ 33131 h 3896139"/>
              <a:gd name="connsiteX2" fmla="*/ 4750904 w 6957520"/>
              <a:gd name="connsiteY2" fmla="*/ 53009 h 3896139"/>
              <a:gd name="connsiteX3" fmla="*/ 4764156 w 6957520"/>
              <a:gd name="connsiteY3" fmla="*/ 99391 h 3896139"/>
              <a:gd name="connsiteX4" fmla="*/ 4790661 w 6957520"/>
              <a:gd name="connsiteY4" fmla="*/ 152400 h 3896139"/>
              <a:gd name="connsiteX5" fmla="*/ 4803913 w 6957520"/>
              <a:gd name="connsiteY5" fmla="*/ 178904 h 3896139"/>
              <a:gd name="connsiteX6" fmla="*/ 4817165 w 6957520"/>
              <a:gd name="connsiteY6" fmla="*/ 198783 h 3896139"/>
              <a:gd name="connsiteX7" fmla="*/ 4823791 w 6957520"/>
              <a:gd name="connsiteY7" fmla="*/ 218661 h 3896139"/>
              <a:gd name="connsiteX8" fmla="*/ 4850295 w 6957520"/>
              <a:gd name="connsiteY8" fmla="*/ 265044 h 3896139"/>
              <a:gd name="connsiteX9" fmla="*/ 4870174 w 6957520"/>
              <a:gd name="connsiteY9" fmla="*/ 311426 h 3896139"/>
              <a:gd name="connsiteX10" fmla="*/ 4890052 w 6957520"/>
              <a:gd name="connsiteY10" fmla="*/ 344557 h 3896139"/>
              <a:gd name="connsiteX11" fmla="*/ 4896678 w 6957520"/>
              <a:gd name="connsiteY11" fmla="*/ 364435 h 3896139"/>
              <a:gd name="connsiteX12" fmla="*/ 4909930 w 6957520"/>
              <a:gd name="connsiteY12" fmla="*/ 384313 h 3896139"/>
              <a:gd name="connsiteX13" fmla="*/ 4916556 w 6957520"/>
              <a:gd name="connsiteY13" fmla="*/ 410818 h 3896139"/>
              <a:gd name="connsiteX14" fmla="*/ 4936434 w 6957520"/>
              <a:gd name="connsiteY14" fmla="*/ 430696 h 3896139"/>
              <a:gd name="connsiteX15" fmla="*/ 4976191 w 6957520"/>
              <a:gd name="connsiteY15" fmla="*/ 496957 h 3896139"/>
              <a:gd name="connsiteX16" fmla="*/ 4982817 w 6957520"/>
              <a:gd name="connsiteY16" fmla="*/ 516835 h 3896139"/>
              <a:gd name="connsiteX17" fmla="*/ 5009321 w 6957520"/>
              <a:gd name="connsiteY17" fmla="*/ 543339 h 3896139"/>
              <a:gd name="connsiteX18" fmla="*/ 5029200 w 6957520"/>
              <a:gd name="connsiteY18" fmla="*/ 569844 h 3896139"/>
              <a:gd name="connsiteX19" fmla="*/ 5035826 w 6957520"/>
              <a:gd name="connsiteY19" fmla="*/ 596348 h 3896139"/>
              <a:gd name="connsiteX20" fmla="*/ 5075582 w 6957520"/>
              <a:gd name="connsiteY20" fmla="*/ 636104 h 3896139"/>
              <a:gd name="connsiteX21" fmla="*/ 5088834 w 6957520"/>
              <a:gd name="connsiteY21" fmla="*/ 662609 h 3896139"/>
              <a:gd name="connsiteX22" fmla="*/ 5102087 w 6957520"/>
              <a:gd name="connsiteY22" fmla="*/ 675861 h 3896139"/>
              <a:gd name="connsiteX23" fmla="*/ 5115339 w 6957520"/>
              <a:gd name="connsiteY23" fmla="*/ 695739 h 3896139"/>
              <a:gd name="connsiteX24" fmla="*/ 5148469 w 6957520"/>
              <a:gd name="connsiteY24" fmla="*/ 742122 h 3896139"/>
              <a:gd name="connsiteX25" fmla="*/ 5155095 w 6957520"/>
              <a:gd name="connsiteY25" fmla="*/ 762000 h 3896139"/>
              <a:gd name="connsiteX26" fmla="*/ 5168348 w 6957520"/>
              <a:gd name="connsiteY26" fmla="*/ 775252 h 3896139"/>
              <a:gd name="connsiteX27" fmla="*/ 5208104 w 6957520"/>
              <a:gd name="connsiteY27" fmla="*/ 828261 h 3896139"/>
              <a:gd name="connsiteX28" fmla="*/ 5241234 w 6957520"/>
              <a:gd name="connsiteY28" fmla="*/ 874644 h 3896139"/>
              <a:gd name="connsiteX29" fmla="*/ 5254487 w 6957520"/>
              <a:gd name="connsiteY29" fmla="*/ 887896 h 3896139"/>
              <a:gd name="connsiteX30" fmla="*/ 5294243 w 6957520"/>
              <a:gd name="connsiteY30" fmla="*/ 947531 h 3896139"/>
              <a:gd name="connsiteX31" fmla="*/ 5307495 w 6957520"/>
              <a:gd name="connsiteY31" fmla="*/ 967409 h 3896139"/>
              <a:gd name="connsiteX32" fmla="*/ 5327374 w 6957520"/>
              <a:gd name="connsiteY32" fmla="*/ 987287 h 3896139"/>
              <a:gd name="connsiteX33" fmla="*/ 5347252 w 6957520"/>
              <a:gd name="connsiteY33" fmla="*/ 1020418 h 3896139"/>
              <a:gd name="connsiteX34" fmla="*/ 5367130 w 6957520"/>
              <a:gd name="connsiteY34" fmla="*/ 1053548 h 3896139"/>
              <a:gd name="connsiteX35" fmla="*/ 5393634 w 6957520"/>
              <a:gd name="connsiteY35" fmla="*/ 1080052 h 3896139"/>
              <a:gd name="connsiteX36" fmla="*/ 5406887 w 6957520"/>
              <a:gd name="connsiteY36" fmla="*/ 1106557 h 3896139"/>
              <a:gd name="connsiteX37" fmla="*/ 5446643 w 6957520"/>
              <a:gd name="connsiteY37" fmla="*/ 1166191 h 3896139"/>
              <a:gd name="connsiteX38" fmla="*/ 5473148 w 6957520"/>
              <a:gd name="connsiteY38" fmla="*/ 1199322 h 3896139"/>
              <a:gd name="connsiteX39" fmla="*/ 5493026 w 6957520"/>
              <a:gd name="connsiteY39" fmla="*/ 1232452 h 3896139"/>
              <a:gd name="connsiteX40" fmla="*/ 5526156 w 6957520"/>
              <a:gd name="connsiteY40" fmla="*/ 1272209 h 3896139"/>
              <a:gd name="connsiteX41" fmla="*/ 5559287 w 6957520"/>
              <a:gd name="connsiteY41" fmla="*/ 1325218 h 3896139"/>
              <a:gd name="connsiteX42" fmla="*/ 5579165 w 6957520"/>
              <a:gd name="connsiteY42" fmla="*/ 1345096 h 3896139"/>
              <a:gd name="connsiteX43" fmla="*/ 5585791 w 6957520"/>
              <a:gd name="connsiteY43" fmla="*/ 1364974 h 3896139"/>
              <a:gd name="connsiteX44" fmla="*/ 5612295 w 6957520"/>
              <a:gd name="connsiteY44" fmla="*/ 1391478 h 3896139"/>
              <a:gd name="connsiteX45" fmla="*/ 5632174 w 6957520"/>
              <a:gd name="connsiteY45" fmla="*/ 1417983 h 3896139"/>
              <a:gd name="connsiteX46" fmla="*/ 5638800 w 6957520"/>
              <a:gd name="connsiteY46" fmla="*/ 1437861 h 3896139"/>
              <a:gd name="connsiteX47" fmla="*/ 5678556 w 6957520"/>
              <a:gd name="connsiteY47" fmla="*/ 1484244 h 3896139"/>
              <a:gd name="connsiteX48" fmla="*/ 5691808 w 6957520"/>
              <a:gd name="connsiteY48" fmla="*/ 1504122 h 3896139"/>
              <a:gd name="connsiteX49" fmla="*/ 5731565 w 6957520"/>
              <a:gd name="connsiteY49" fmla="*/ 1557131 h 3896139"/>
              <a:gd name="connsiteX50" fmla="*/ 5744817 w 6957520"/>
              <a:gd name="connsiteY50" fmla="*/ 1577009 h 3896139"/>
              <a:gd name="connsiteX51" fmla="*/ 5784574 w 6957520"/>
              <a:gd name="connsiteY51" fmla="*/ 1610139 h 3896139"/>
              <a:gd name="connsiteX52" fmla="*/ 5804452 w 6957520"/>
              <a:gd name="connsiteY52" fmla="*/ 1636644 h 3896139"/>
              <a:gd name="connsiteX53" fmla="*/ 5824330 w 6957520"/>
              <a:gd name="connsiteY53" fmla="*/ 1656522 h 3896139"/>
              <a:gd name="connsiteX54" fmla="*/ 5844208 w 6957520"/>
              <a:gd name="connsiteY54" fmla="*/ 1683026 h 3896139"/>
              <a:gd name="connsiteX55" fmla="*/ 5857461 w 6957520"/>
              <a:gd name="connsiteY55" fmla="*/ 1696278 h 3896139"/>
              <a:gd name="connsiteX56" fmla="*/ 5903843 w 6957520"/>
              <a:gd name="connsiteY56" fmla="*/ 1755913 h 3896139"/>
              <a:gd name="connsiteX57" fmla="*/ 5930348 w 6957520"/>
              <a:gd name="connsiteY57" fmla="*/ 1795670 h 3896139"/>
              <a:gd name="connsiteX58" fmla="*/ 5970104 w 6957520"/>
              <a:gd name="connsiteY58" fmla="*/ 1848678 h 3896139"/>
              <a:gd name="connsiteX59" fmla="*/ 5989982 w 6957520"/>
              <a:gd name="connsiteY59" fmla="*/ 1875183 h 3896139"/>
              <a:gd name="connsiteX60" fmla="*/ 6042991 w 6957520"/>
              <a:gd name="connsiteY60" fmla="*/ 1941444 h 3896139"/>
              <a:gd name="connsiteX61" fmla="*/ 6056243 w 6957520"/>
              <a:gd name="connsiteY61" fmla="*/ 1961322 h 3896139"/>
              <a:gd name="connsiteX62" fmla="*/ 6076121 w 6957520"/>
              <a:gd name="connsiteY62" fmla="*/ 1994452 h 3896139"/>
              <a:gd name="connsiteX63" fmla="*/ 6102626 w 6957520"/>
              <a:gd name="connsiteY63" fmla="*/ 2020957 h 3896139"/>
              <a:gd name="connsiteX64" fmla="*/ 6115878 w 6957520"/>
              <a:gd name="connsiteY64" fmla="*/ 2047461 h 3896139"/>
              <a:gd name="connsiteX65" fmla="*/ 6135756 w 6957520"/>
              <a:gd name="connsiteY65" fmla="*/ 2060713 h 3896139"/>
              <a:gd name="connsiteX66" fmla="*/ 6188765 w 6957520"/>
              <a:gd name="connsiteY66" fmla="*/ 2133600 h 3896139"/>
              <a:gd name="connsiteX67" fmla="*/ 6208643 w 6957520"/>
              <a:gd name="connsiteY67" fmla="*/ 2146852 h 3896139"/>
              <a:gd name="connsiteX68" fmla="*/ 6268278 w 6957520"/>
              <a:gd name="connsiteY68" fmla="*/ 2232991 h 3896139"/>
              <a:gd name="connsiteX69" fmla="*/ 6308034 w 6957520"/>
              <a:gd name="connsiteY69" fmla="*/ 2279374 h 3896139"/>
              <a:gd name="connsiteX70" fmla="*/ 6334539 w 6957520"/>
              <a:gd name="connsiteY70" fmla="*/ 2325757 h 3896139"/>
              <a:gd name="connsiteX71" fmla="*/ 6347791 w 6957520"/>
              <a:gd name="connsiteY71" fmla="*/ 2345635 h 3896139"/>
              <a:gd name="connsiteX72" fmla="*/ 6394174 w 6957520"/>
              <a:gd name="connsiteY72" fmla="*/ 2405270 h 3896139"/>
              <a:gd name="connsiteX73" fmla="*/ 6427304 w 6957520"/>
              <a:gd name="connsiteY73" fmla="*/ 2458278 h 3896139"/>
              <a:gd name="connsiteX74" fmla="*/ 6460434 w 6957520"/>
              <a:gd name="connsiteY74" fmla="*/ 2491409 h 3896139"/>
              <a:gd name="connsiteX75" fmla="*/ 6486939 w 6957520"/>
              <a:gd name="connsiteY75" fmla="*/ 2517913 h 3896139"/>
              <a:gd name="connsiteX76" fmla="*/ 6520069 w 6957520"/>
              <a:gd name="connsiteY76" fmla="*/ 2564296 h 3896139"/>
              <a:gd name="connsiteX77" fmla="*/ 6559826 w 6957520"/>
              <a:gd name="connsiteY77" fmla="*/ 2617304 h 3896139"/>
              <a:gd name="connsiteX78" fmla="*/ 6573078 w 6957520"/>
              <a:gd name="connsiteY78" fmla="*/ 2630557 h 3896139"/>
              <a:gd name="connsiteX79" fmla="*/ 6606208 w 6957520"/>
              <a:gd name="connsiteY79" fmla="*/ 2690191 h 3896139"/>
              <a:gd name="connsiteX80" fmla="*/ 6619461 w 6957520"/>
              <a:gd name="connsiteY80" fmla="*/ 2703444 h 3896139"/>
              <a:gd name="connsiteX81" fmla="*/ 6672469 w 6957520"/>
              <a:gd name="connsiteY81" fmla="*/ 2776331 h 3896139"/>
              <a:gd name="connsiteX82" fmla="*/ 6712226 w 6957520"/>
              <a:gd name="connsiteY82" fmla="*/ 2816087 h 3896139"/>
              <a:gd name="connsiteX83" fmla="*/ 6725478 w 6957520"/>
              <a:gd name="connsiteY83" fmla="*/ 2835965 h 3896139"/>
              <a:gd name="connsiteX84" fmla="*/ 6738730 w 6957520"/>
              <a:gd name="connsiteY84" fmla="*/ 2849218 h 3896139"/>
              <a:gd name="connsiteX85" fmla="*/ 6758608 w 6957520"/>
              <a:gd name="connsiteY85" fmla="*/ 2875722 h 3896139"/>
              <a:gd name="connsiteX86" fmla="*/ 6785113 w 6957520"/>
              <a:gd name="connsiteY86" fmla="*/ 2908852 h 3896139"/>
              <a:gd name="connsiteX87" fmla="*/ 6798365 w 6957520"/>
              <a:gd name="connsiteY87" fmla="*/ 2935357 h 3896139"/>
              <a:gd name="connsiteX88" fmla="*/ 6844748 w 6957520"/>
              <a:gd name="connsiteY88" fmla="*/ 2994991 h 3896139"/>
              <a:gd name="connsiteX89" fmla="*/ 6858000 w 6957520"/>
              <a:gd name="connsiteY89" fmla="*/ 3021496 h 3896139"/>
              <a:gd name="connsiteX90" fmla="*/ 6864626 w 6957520"/>
              <a:gd name="connsiteY90" fmla="*/ 3041374 h 3896139"/>
              <a:gd name="connsiteX91" fmla="*/ 6877878 w 6957520"/>
              <a:gd name="connsiteY91" fmla="*/ 3061252 h 3896139"/>
              <a:gd name="connsiteX92" fmla="*/ 6911008 w 6957520"/>
              <a:gd name="connsiteY92" fmla="*/ 3160644 h 3896139"/>
              <a:gd name="connsiteX93" fmla="*/ 6924261 w 6957520"/>
              <a:gd name="connsiteY93" fmla="*/ 3200400 h 3896139"/>
              <a:gd name="connsiteX94" fmla="*/ 6930887 w 6957520"/>
              <a:gd name="connsiteY94" fmla="*/ 3220278 h 3896139"/>
              <a:gd name="connsiteX95" fmla="*/ 6944139 w 6957520"/>
              <a:gd name="connsiteY95" fmla="*/ 3233531 h 3896139"/>
              <a:gd name="connsiteX96" fmla="*/ 6957391 w 6957520"/>
              <a:gd name="connsiteY96" fmla="*/ 3352800 h 3896139"/>
              <a:gd name="connsiteX97" fmla="*/ 6950765 w 6957520"/>
              <a:gd name="connsiteY97" fmla="*/ 3525078 h 3896139"/>
              <a:gd name="connsiteX98" fmla="*/ 6897756 w 6957520"/>
              <a:gd name="connsiteY98" fmla="*/ 3591339 h 3896139"/>
              <a:gd name="connsiteX99" fmla="*/ 6871252 w 6957520"/>
              <a:gd name="connsiteY99" fmla="*/ 3617844 h 3896139"/>
              <a:gd name="connsiteX100" fmla="*/ 6811617 w 6957520"/>
              <a:gd name="connsiteY100" fmla="*/ 3657600 h 3896139"/>
              <a:gd name="connsiteX101" fmla="*/ 6785113 w 6957520"/>
              <a:gd name="connsiteY101" fmla="*/ 3664226 h 3896139"/>
              <a:gd name="connsiteX102" fmla="*/ 6732104 w 6957520"/>
              <a:gd name="connsiteY102" fmla="*/ 3690731 h 3896139"/>
              <a:gd name="connsiteX103" fmla="*/ 6712226 w 6957520"/>
              <a:gd name="connsiteY103" fmla="*/ 3703983 h 3896139"/>
              <a:gd name="connsiteX104" fmla="*/ 6692348 w 6957520"/>
              <a:gd name="connsiteY104" fmla="*/ 3710609 h 3896139"/>
              <a:gd name="connsiteX105" fmla="*/ 6665843 w 6957520"/>
              <a:gd name="connsiteY105" fmla="*/ 3723861 h 3896139"/>
              <a:gd name="connsiteX106" fmla="*/ 6632713 w 6957520"/>
              <a:gd name="connsiteY106" fmla="*/ 3756991 h 3896139"/>
              <a:gd name="connsiteX107" fmla="*/ 6606208 w 6957520"/>
              <a:gd name="connsiteY107" fmla="*/ 3763618 h 3896139"/>
              <a:gd name="connsiteX108" fmla="*/ 6586330 w 6957520"/>
              <a:gd name="connsiteY108" fmla="*/ 3776870 h 3896139"/>
              <a:gd name="connsiteX109" fmla="*/ 6566452 w 6957520"/>
              <a:gd name="connsiteY109" fmla="*/ 3783496 h 3896139"/>
              <a:gd name="connsiteX110" fmla="*/ 6513443 w 6957520"/>
              <a:gd name="connsiteY110" fmla="*/ 3810000 h 3896139"/>
              <a:gd name="connsiteX111" fmla="*/ 6493565 w 6957520"/>
              <a:gd name="connsiteY111" fmla="*/ 3823252 h 3896139"/>
              <a:gd name="connsiteX112" fmla="*/ 6467061 w 6957520"/>
              <a:gd name="connsiteY112" fmla="*/ 3829878 h 3896139"/>
              <a:gd name="connsiteX113" fmla="*/ 6314661 w 6957520"/>
              <a:gd name="connsiteY113" fmla="*/ 3863009 h 3896139"/>
              <a:gd name="connsiteX114" fmla="*/ 6255026 w 6957520"/>
              <a:gd name="connsiteY114" fmla="*/ 3876261 h 3896139"/>
              <a:gd name="connsiteX115" fmla="*/ 6235148 w 6957520"/>
              <a:gd name="connsiteY115" fmla="*/ 3882887 h 3896139"/>
              <a:gd name="connsiteX116" fmla="*/ 6195391 w 6957520"/>
              <a:gd name="connsiteY116" fmla="*/ 3889513 h 3896139"/>
              <a:gd name="connsiteX117" fmla="*/ 6168887 w 6957520"/>
              <a:gd name="connsiteY117" fmla="*/ 3896139 h 3896139"/>
              <a:gd name="connsiteX118" fmla="*/ 5936974 w 6957520"/>
              <a:gd name="connsiteY118" fmla="*/ 3882887 h 3896139"/>
              <a:gd name="connsiteX119" fmla="*/ 5877339 w 6957520"/>
              <a:gd name="connsiteY119" fmla="*/ 3869635 h 3896139"/>
              <a:gd name="connsiteX120" fmla="*/ 5784574 w 6957520"/>
              <a:gd name="connsiteY120" fmla="*/ 3856383 h 3896139"/>
              <a:gd name="connsiteX121" fmla="*/ 5738191 w 6957520"/>
              <a:gd name="connsiteY121" fmla="*/ 3843131 h 3896139"/>
              <a:gd name="connsiteX122" fmla="*/ 5691808 w 6957520"/>
              <a:gd name="connsiteY122" fmla="*/ 3829878 h 3896139"/>
              <a:gd name="connsiteX123" fmla="*/ 5665304 w 6957520"/>
              <a:gd name="connsiteY123" fmla="*/ 3810000 h 3896139"/>
              <a:gd name="connsiteX124" fmla="*/ 5645426 w 6957520"/>
              <a:gd name="connsiteY124" fmla="*/ 3803374 h 3896139"/>
              <a:gd name="connsiteX125" fmla="*/ 5625548 w 6957520"/>
              <a:gd name="connsiteY125" fmla="*/ 3783496 h 3896139"/>
              <a:gd name="connsiteX126" fmla="*/ 5565913 w 6957520"/>
              <a:gd name="connsiteY126" fmla="*/ 3743739 h 3896139"/>
              <a:gd name="connsiteX127" fmla="*/ 5552661 w 6957520"/>
              <a:gd name="connsiteY127" fmla="*/ 3723861 h 3896139"/>
              <a:gd name="connsiteX128" fmla="*/ 5532782 w 6957520"/>
              <a:gd name="connsiteY128" fmla="*/ 3690731 h 3896139"/>
              <a:gd name="connsiteX129" fmla="*/ 5499652 w 6957520"/>
              <a:gd name="connsiteY129" fmla="*/ 3624470 h 3896139"/>
              <a:gd name="connsiteX130" fmla="*/ 5459895 w 6957520"/>
              <a:gd name="connsiteY130" fmla="*/ 3584713 h 3896139"/>
              <a:gd name="connsiteX131" fmla="*/ 5446643 w 6957520"/>
              <a:gd name="connsiteY131" fmla="*/ 3558209 h 3896139"/>
              <a:gd name="connsiteX132" fmla="*/ 5426765 w 6957520"/>
              <a:gd name="connsiteY132" fmla="*/ 3544957 h 3896139"/>
              <a:gd name="connsiteX133" fmla="*/ 5380382 w 6957520"/>
              <a:gd name="connsiteY133" fmla="*/ 3511826 h 3896139"/>
              <a:gd name="connsiteX134" fmla="*/ 5340626 w 6957520"/>
              <a:gd name="connsiteY134" fmla="*/ 3478696 h 3896139"/>
              <a:gd name="connsiteX135" fmla="*/ 5300869 w 6957520"/>
              <a:gd name="connsiteY135" fmla="*/ 3438939 h 3896139"/>
              <a:gd name="connsiteX136" fmla="*/ 5267739 w 6957520"/>
              <a:gd name="connsiteY136" fmla="*/ 3425687 h 3896139"/>
              <a:gd name="connsiteX137" fmla="*/ 5234608 w 6957520"/>
              <a:gd name="connsiteY137" fmla="*/ 3399183 h 3896139"/>
              <a:gd name="connsiteX138" fmla="*/ 5174974 w 6957520"/>
              <a:gd name="connsiteY138" fmla="*/ 3372678 h 3896139"/>
              <a:gd name="connsiteX139" fmla="*/ 5141843 w 6957520"/>
              <a:gd name="connsiteY139" fmla="*/ 3352800 h 3896139"/>
              <a:gd name="connsiteX140" fmla="*/ 5121965 w 6957520"/>
              <a:gd name="connsiteY140" fmla="*/ 3339548 h 3896139"/>
              <a:gd name="connsiteX141" fmla="*/ 5102087 w 6957520"/>
              <a:gd name="connsiteY141" fmla="*/ 3332922 h 3896139"/>
              <a:gd name="connsiteX142" fmla="*/ 5075582 w 6957520"/>
              <a:gd name="connsiteY142" fmla="*/ 3313044 h 3896139"/>
              <a:gd name="connsiteX143" fmla="*/ 5062330 w 6957520"/>
              <a:gd name="connsiteY143" fmla="*/ 3299791 h 3896139"/>
              <a:gd name="connsiteX144" fmla="*/ 5022574 w 6957520"/>
              <a:gd name="connsiteY144" fmla="*/ 3273287 h 3896139"/>
              <a:gd name="connsiteX145" fmla="*/ 5002695 w 6957520"/>
              <a:gd name="connsiteY145" fmla="*/ 3260035 h 3896139"/>
              <a:gd name="connsiteX146" fmla="*/ 4943061 w 6957520"/>
              <a:gd name="connsiteY146" fmla="*/ 3213652 h 3896139"/>
              <a:gd name="connsiteX147" fmla="*/ 4909930 w 6957520"/>
              <a:gd name="connsiteY147" fmla="*/ 3193774 h 3896139"/>
              <a:gd name="connsiteX148" fmla="*/ 4883426 w 6957520"/>
              <a:gd name="connsiteY148" fmla="*/ 3173896 h 3896139"/>
              <a:gd name="connsiteX149" fmla="*/ 4843669 w 6957520"/>
              <a:gd name="connsiteY149" fmla="*/ 3160644 h 3896139"/>
              <a:gd name="connsiteX150" fmla="*/ 4823791 w 6957520"/>
              <a:gd name="connsiteY150" fmla="*/ 3140765 h 3896139"/>
              <a:gd name="connsiteX151" fmla="*/ 4764156 w 6957520"/>
              <a:gd name="connsiteY151" fmla="*/ 3120887 h 3896139"/>
              <a:gd name="connsiteX152" fmla="*/ 4717774 w 6957520"/>
              <a:gd name="connsiteY152" fmla="*/ 3101009 h 3896139"/>
              <a:gd name="connsiteX153" fmla="*/ 4664765 w 6957520"/>
              <a:gd name="connsiteY153" fmla="*/ 3081131 h 3896139"/>
              <a:gd name="connsiteX154" fmla="*/ 4638261 w 6957520"/>
              <a:gd name="connsiteY154" fmla="*/ 3067878 h 3896139"/>
              <a:gd name="connsiteX155" fmla="*/ 4618382 w 6957520"/>
              <a:gd name="connsiteY155" fmla="*/ 3054626 h 3896139"/>
              <a:gd name="connsiteX156" fmla="*/ 4552121 w 6957520"/>
              <a:gd name="connsiteY156" fmla="*/ 3034748 h 3896139"/>
              <a:gd name="connsiteX157" fmla="*/ 4518991 w 6957520"/>
              <a:gd name="connsiteY157" fmla="*/ 3014870 h 3896139"/>
              <a:gd name="connsiteX158" fmla="*/ 4479234 w 6957520"/>
              <a:gd name="connsiteY158" fmla="*/ 3001618 h 3896139"/>
              <a:gd name="connsiteX159" fmla="*/ 4446104 w 6957520"/>
              <a:gd name="connsiteY159" fmla="*/ 2988365 h 3896139"/>
              <a:gd name="connsiteX160" fmla="*/ 4406348 w 6957520"/>
              <a:gd name="connsiteY160" fmla="*/ 2975113 h 3896139"/>
              <a:gd name="connsiteX161" fmla="*/ 4353339 w 6957520"/>
              <a:gd name="connsiteY161" fmla="*/ 2948609 h 3896139"/>
              <a:gd name="connsiteX162" fmla="*/ 4326834 w 6957520"/>
              <a:gd name="connsiteY162" fmla="*/ 2935357 h 3896139"/>
              <a:gd name="connsiteX163" fmla="*/ 4293704 w 6957520"/>
              <a:gd name="connsiteY163" fmla="*/ 2928731 h 3896139"/>
              <a:gd name="connsiteX164" fmla="*/ 4273826 w 6957520"/>
              <a:gd name="connsiteY164" fmla="*/ 2922104 h 3896139"/>
              <a:gd name="connsiteX165" fmla="*/ 4247321 w 6957520"/>
              <a:gd name="connsiteY165" fmla="*/ 2915478 h 3896139"/>
              <a:gd name="connsiteX166" fmla="*/ 4227443 w 6957520"/>
              <a:gd name="connsiteY166" fmla="*/ 2908852 h 3896139"/>
              <a:gd name="connsiteX167" fmla="*/ 4200939 w 6957520"/>
              <a:gd name="connsiteY167" fmla="*/ 2902226 h 3896139"/>
              <a:gd name="connsiteX168" fmla="*/ 4167808 w 6957520"/>
              <a:gd name="connsiteY168" fmla="*/ 2888974 h 3896139"/>
              <a:gd name="connsiteX169" fmla="*/ 4141304 w 6957520"/>
              <a:gd name="connsiteY169" fmla="*/ 2875722 h 3896139"/>
              <a:gd name="connsiteX170" fmla="*/ 4101548 w 6957520"/>
              <a:gd name="connsiteY170" fmla="*/ 2869096 h 3896139"/>
              <a:gd name="connsiteX171" fmla="*/ 4068417 w 6957520"/>
              <a:gd name="connsiteY171" fmla="*/ 2862470 h 3896139"/>
              <a:gd name="connsiteX172" fmla="*/ 4015408 w 6957520"/>
              <a:gd name="connsiteY172" fmla="*/ 2842591 h 3896139"/>
              <a:gd name="connsiteX173" fmla="*/ 3962400 w 6957520"/>
              <a:gd name="connsiteY173" fmla="*/ 2822713 h 3896139"/>
              <a:gd name="connsiteX174" fmla="*/ 3929269 w 6957520"/>
              <a:gd name="connsiteY174" fmla="*/ 2816087 h 3896139"/>
              <a:gd name="connsiteX175" fmla="*/ 3889513 w 6957520"/>
              <a:gd name="connsiteY175" fmla="*/ 2802835 h 3896139"/>
              <a:gd name="connsiteX176" fmla="*/ 3869634 w 6957520"/>
              <a:gd name="connsiteY176" fmla="*/ 2796209 h 3896139"/>
              <a:gd name="connsiteX177" fmla="*/ 3843130 w 6957520"/>
              <a:gd name="connsiteY177" fmla="*/ 2789583 h 3896139"/>
              <a:gd name="connsiteX178" fmla="*/ 3776869 w 6957520"/>
              <a:gd name="connsiteY178" fmla="*/ 2763078 h 3896139"/>
              <a:gd name="connsiteX179" fmla="*/ 3723861 w 6957520"/>
              <a:gd name="connsiteY179" fmla="*/ 2749826 h 3896139"/>
              <a:gd name="connsiteX180" fmla="*/ 3617843 w 6957520"/>
              <a:gd name="connsiteY180" fmla="*/ 2729948 h 3896139"/>
              <a:gd name="connsiteX181" fmla="*/ 3551582 w 6957520"/>
              <a:gd name="connsiteY181" fmla="*/ 2703444 h 3896139"/>
              <a:gd name="connsiteX182" fmla="*/ 3491948 w 6957520"/>
              <a:gd name="connsiteY182" fmla="*/ 2690191 h 3896139"/>
              <a:gd name="connsiteX183" fmla="*/ 3379304 w 6957520"/>
              <a:gd name="connsiteY183" fmla="*/ 2670313 h 3896139"/>
              <a:gd name="connsiteX184" fmla="*/ 3279913 w 6957520"/>
              <a:gd name="connsiteY184" fmla="*/ 2650435 h 3896139"/>
              <a:gd name="connsiteX185" fmla="*/ 3260034 w 6957520"/>
              <a:gd name="connsiteY185" fmla="*/ 2643809 h 3896139"/>
              <a:gd name="connsiteX186" fmla="*/ 3167269 w 6957520"/>
              <a:gd name="connsiteY186" fmla="*/ 2637183 h 3896139"/>
              <a:gd name="connsiteX187" fmla="*/ 2948608 w 6957520"/>
              <a:gd name="connsiteY187" fmla="*/ 2610678 h 3896139"/>
              <a:gd name="connsiteX188" fmla="*/ 2862469 w 6957520"/>
              <a:gd name="connsiteY188" fmla="*/ 2597426 h 3896139"/>
              <a:gd name="connsiteX189" fmla="*/ 2796208 w 6957520"/>
              <a:gd name="connsiteY189" fmla="*/ 2590800 h 3896139"/>
              <a:gd name="connsiteX190" fmla="*/ 2657061 w 6957520"/>
              <a:gd name="connsiteY190" fmla="*/ 2570922 h 3896139"/>
              <a:gd name="connsiteX191" fmla="*/ 2524539 w 6957520"/>
              <a:gd name="connsiteY191" fmla="*/ 2557670 h 3896139"/>
              <a:gd name="connsiteX192" fmla="*/ 2252869 w 6957520"/>
              <a:gd name="connsiteY192" fmla="*/ 2544418 h 3896139"/>
              <a:gd name="connsiteX193" fmla="*/ 1974574 w 6957520"/>
              <a:gd name="connsiteY193" fmla="*/ 2551044 h 3896139"/>
              <a:gd name="connsiteX194" fmla="*/ 1815548 w 6957520"/>
              <a:gd name="connsiteY194" fmla="*/ 2564296 h 3896139"/>
              <a:gd name="connsiteX195" fmla="*/ 1524000 w 6957520"/>
              <a:gd name="connsiteY195" fmla="*/ 2623931 h 3896139"/>
              <a:gd name="connsiteX196" fmla="*/ 1490869 w 6957520"/>
              <a:gd name="connsiteY196" fmla="*/ 2630557 h 3896139"/>
              <a:gd name="connsiteX197" fmla="*/ 1437861 w 6957520"/>
              <a:gd name="connsiteY197" fmla="*/ 2643809 h 3896139"/>
              <a:gd name="connsiteX198" fmla="*/ 1378226 w 6957520"/>
              <a:gd name="connsiteY198" fmla="*/ 2670313 h 3896139"/>
              <a:gd name="connsiteX199" fmla="*/ 1345095 w 6957520"/>
              <a:gd name="connsiteY199" fmla="*/ 2676939 h 3896139"/>
              <a:gd name="connsiteX200" fmla="*/ 1298713 w 6957520"/>
              <a:gd name="connsiteY200" fmla="*/ 2716696 h 3896139"/>
              <a:gd name="connsiteX201" fmla="*/ 1278834 w 6957520"/>
              <a:gd name="connsiteY201" fmla="*/ 2743200 h 3896139"/>
              <a:gd name="connsiteX202" fmla="*/ 1258956 w 6957520"/>
              <a:gd name="connsiteY202" fmla="*/ 2756452 h 3896139"/>
              <a:gd name="connsiteX203" fmla="*/ 1212574 w 6957520"/>
              <a:gd name="connsiteY203" fmla="*/ 2789583 h 3896139"/>
              <a:gd name="connsiteX204" fmla="*/ 1166191 w 6957520"/>
              <a:gd name="connsiteY204" fmla="*/ 2809461 h 3896139"/>
              <a:gd name="connsiteX205" fmla="*/ 1086678 w 6957520"/>
              <a:gd name="connsiteY205" fmla="*/ 2829339 h 3896139"/>
              <a:gd name="connsiteX206" fmla="*/ 967408 w 6957520"/>
              <a:gd name="connsiteY206" fmla="*/ 2842591 h 3896139"/>
              <a:gd name="connsiteX207" fmla="*/ 907774 w 6957520"/>
              <a:gd name="connsiteY207" fmla="*/ 2862470 h 3896139"/>
              <a:gd name="connsiteX208" fmla="*/ 887895 w 6957520"/>
              <a:gd name="connsiteY208" fmla="*/ 2869096 h 3896139"/>
              <a:gd name="connsiteX209" fmla="*/ 848139 w 6957520"/>
              <a:gd name="connsiteY209" fmla="*/ 2875722 h 3896139"/>
              <a:gd name="connsiteX210" fmla="*/ 828261 w 6957520"/>
              <a:gd name="connsiteY210" fmla="*/ 2882348 h 3896139"/>
              <a:gd name="connsiteX211" fmla="*/ 795130 w 6957520"/>
              <a:gd name="connsiteY211" fmla="*/ 2888974 h 3896139"/>
              <a:gd name="connsiteX212" fmla="*/ 735495 w 6957520"/>
              <a:gd name="connsiteY212" fmla="*/ 2902226 h 3896139"/>
              <a:gd name="connsiteX213" fmla="*/ 715617 w 6957520"/>
              <a:gd name="connsiteY213" fmla="*/ 2908852 h 3896139"/>
              <a:gd name="connsiteX214" fmla="*/ 516834 w 6957520"/>
              <a:gd name="connsiteY214" fmla="*/ 2902226 h 3896139"/>
              <a:gd name="connsiteX215" fmla="*/ 430695 w 6957520"/>
              <a:gd name="connsiteY215" fmla="*/ 2888974 h 3896139"/>
              <a:gd name="connsiteX216" fmla="*/ 357808 w 6957520"/>
              <a:gd name="connsiteY216" fmla="*/ 2882348 h 3896139"/>
              <a:gd name="connsiteX217" fmla="*/ 304800 w 6957520"/>
              <a:gd name="connsiteY217" fmla="*/ 2875722 h 3896139"/>
              <a:gd name="connsiteX218" fmla="*/ 145774 w 6957520"/>
              <a:gd name="connsiteY218" fmla="*/ 2888974 h 3896139"/>
              <a:gd name="connsiteX219" fmla="*/ 72887 w 6957520"/>
              <a:gd name="connsiteY219" fmla="*/ 2915478 h 3896139"/>
              <a:gd name="connsiteX220" fmla="*/ 0 w 6957520"/>
              <a:gd name="connsiteY220" fmla="*/ 2915478 h 389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6957520" h="3896139">
                <a:moveTo>
                  <a:pt x="4717774" y="0"/>
                </a:moveTo>
                <a:cubicBezTo>
                  <a:pt x="4724400" y="11044"/>
                  <a:pt x="4730826" y="22210"/>
                  <a:pt x="4737652" y="33131"/>
                </a:cubicBezTo>
                <a:cubicBezTo>
                  <a:pt x="4741873" y="39884"/>
                  <a:pt x="4747767" y="45689"/>
                  <a:pt x="4750904" y="53009"/>
                </a:cubicBezTo>
                <a:cubicBezTo>
                  <a:pt x="4788848" y="141546"/>
                  <a:pt x="4731929" y="28494"/>
                  <a:pt x="4764156" y="99391"/>
                </a:cubicBezTo>
                <a:cubicBezTo>
                  <a:pt x="4772331" y="117376"/>
                  <a:pt x="4781826" y="134730"/>
                  <a:pt x="4790661" y="152400"/>
                </a:cubicBezTo>
                <a:cubicBezTo>
                  <a:pt x="4795078" y="161235"/>
                  <a:pt x="4798434" y="170685"/>
                  <a:pt x="4803913" y="178904"/>
                </a:cubicBezTo>
                <a:cubicBezTo>
                  <a:pt x="4808330" y="185530"/>
                  <a:pt x="4813604" y="191660"/>
                  <a:pt x="4817165" y="198783"/>
                </a:cubicBezTo>
                <a:cubicBezTo>
                  <a:pt x="4820288" y="205030"/>
                  <a:pt x="4821040" y="212241"/>
                  <a:pt x="4823791" y="218661"/>
                </a:cubicBezTo>
                <a:cubicBezTo>
                  <a:pt x="4833878" y="242198"/>
                  <a:pt x="4836987" y="245081"/>
                  <a:pt x="4850295" y="265044"/>
                </a:cubicBezTo>
                <a:cubicBezTo>
                  <a:pt x="4864085" y="320205"/>
                  <a:pt x="4847293" y="265667"/>
                  <a:pt x="4870174" y="311426"/>
                </a:cubicBezTo>
                <a:cubicBezTo>
                  <a:pt x="4887380" y="345835"/>
                  <a:pt x="4864166" y="318669"/>
                  <a:pt x="4890052" y="344557"/>
                </a:cubicBezTo>
                <a:cubicBezTo>
                  <a:pt x="4892261" y="351183"/>
                  <a:pt x="4893554" y="358188"/>
                  <a:pt x="4896678" y="364435"/>
                </a:cubicBezTo>
                <a:cubicBezTo>
                  <a:pt x="4900239" y="371558"/>
                  <a:pt x="4906793" y="376993"/>
                  <a:pt x="4909930" y="384313"/>
                </a:cubicBezTo>
                <a:cubicBezTo>
                  <a:pt x="4913517" y="392684"/>
                  <a:pt x="4912038" y="402911"/>
                  <a:pt x="4916556" y="410818"/>
                </a:cubicBezTo>
                <a:cubicBezTo>
                  <a:pt x="4921205" y="418954"/>
                  <a:pt x="4931403" y="422790"/>
                  <a:pt x="4936434" y="430696"/>
                </a:cubicBezTo>
                <a:cubicBezTo>
                  <a:pt x="4987709" y="511270"/>
                  <a:pt x="4942021" y="462784"/>
                  <a:pt x="4976191" y="496957"/>
                </a:cubicBezTo>
                <a:cubicBezTo>
                  <a:pt x="4978400" y="503583"/>
                  <a:pt x="4978757" y="511152"/>
                  <a:pt x="4982817" y="516835"/>
                </a:cubicBezTo>
                <a:cubicBezTo>
                  <a:pt x="4990079" y="527002"/>
                  <a:pt x="5001094" y="533936"/>
                  <a:pt x="5009321" y="543339"/>
                </a:cubicBezTo>
                <a:cubicBezTo>
                  <a:pt x="5016593" y="551650"/>
                  <a:pt x="5022574" y="561009"/>
                  <a:pt x="5029200" y="569844"/>
                </a:cubicBezTo>
                <a:cubicBezTo>
                  <a:pt x="5031409" y="578679"/>
                  <a:pt x="5031753" y="588203"/>
                  <a:pt x="5035826" y="596348"/>
                </a:cubicBezTo>
                <a:cubicBezTo>
                  <a:pt x="5048154" y="621004"/>
                  <a:pt x="5055405" y="622653"/>
                  <a:pt x="5075582" y="636104"/>
                </a:cubicBezTo>
                <a:cubicBezTo>
                  <a:pt x="5079999" y="644939"/>
                  <a:pt x="5083355" y="654390"/>
                  <a:pt x="5088834" y="662609"/>
                </a:cubicBezTo>
                <a:cubicBezTo>
                  <a:pt x="5092299" y="667807"/>
                  <a:pt x="5098184" y="670983"/>
                  <a:pt x="5102087" y="675861"/>
                </a:cubicBezTo>
                <a:cubicBezTo>
                  <a:pt x="5107062" y="682079"/>
                  <a:pt x="5111388" y="688825"/>
                  <a:pt x="5115339" y="695739"/>
                </a:cubicBezTo>
                <a:cubicBezTo>
                  <a:pt x="5138596" y="736440"/>
                  <a:pt x="5116090" y="709743"/>
                  <a:pt x="5148469" y="742122"/>
                </a:cubicBezTo>
                <a:cubicBezTo>
                  <a:pt x="5150678" y="748748"/>
                  <a:pt x="5151501" y="756011"/>
                  <a:pt x="5155095" y="762000"/>
                </a:cubicBezTo>
                <a:cubicBezTo>
                  <a:pt x="5158309" y="767357"/>
                  <a:pt x="5164445" y="770374"/>
                  <a:pt x="5168348" y="775252"/>
                </a:cubicBezTo>
                <a:cubicBezTo>
                  <a:pt x="5182146" y="792499"/>
                  <a:pt x="5195852" y="809884"/>
                  <a:pt x="5208104" y="828261"/>
                </a:cubicBezTo>
                <a:cubicBezTo>
                  <a:pt x="5219577" y="845470"/>
                  <a:pt x="5227541" y="858212"/>
                  <a:pt x="5241234" y="874644"/>
                </a:cubicBezTo>
                <a:cubicBezTo>
                  <a:pt x="5245233" y="879443"/>
                  <a:pt x="5250739" y="882898"/>
                  <a:pt x="5254487" y="887896"/>
                </a:cubicBezTo>
                <a:cubicBezTo>
                  <a:pt x="5254504" y="887919"/>
                  <a:pt x="5287609" y="937580"/>
                  <a:pt x="5294243" y="947531"/>
                </a:cubicBezTo>
                <a:cubicBezTo>
                  <a:pt x="5298660" y="954157"/>
                  <a:pt x="5301864" y="961778"/>
                  <a:pt x="5307495" y="967409"/>
                </a:cubicBezTo>
                <a:lnTo>
                  <a:pt x="5327374" y="987287"/>
                </a:lnTo>
                <a:cubicBezTo>
                  <a:pt x="5341059" y="1028343"/>
                  <a:pt x="5324514" y="988584"/>
                  <a:pt x="5347252" y="1020418"/>
                </a:cubicBezTo>
                <a:cubicBezTo>
                  <a:pt x="5354737" y="1030898"/>
                  <a:pt x="5359223" y="1043382"/>
                  <a:pt x="5367130" y="1053548"/>
                </a:cubicBezTo>
                <a:cubicBezTo>
                  <a:pt x="5374801" y="1063410"/>
                  <a:pt x="5386138" y="1070057"/>
                  <a:pt x="5393634" y="1080052"/>
                </a:cubicBezTo>
                <a:cubicBezTo>
                  <a:pt x="5399561" y="1087954"/>
                  <a:pt x="5402090" y="1097922"/>
                  <a:pt x="5406887" y="1106557"/>
                </a:cubicBezTo>
                <a:cubicBezTo>
                  <a:pt x="5425145" y="1139421"/>
                  <a:pt x="5425299" y="1137732"/>
                  <a:pt x="5446643" y="1166191"/>
                </a:cubicBezTo>
                <a:cubicBezTo>
                  <a:pt x="5461932" y="1212060"/>
                  <a:pt x="5440451" y="1161177"/>
                  <a:pt x="5473148" y="1199322"/>
                </a:cubicBezTo>
                <a:cubicBezTo>
                  <a:pt x="5481529" y="1209100"/>
                  <a:pt x="5485451" y="1222037"/>
                  <a:pt x="5493026" y="1232452"/>
                </a:cubicBezTo>
                <a:cubicBezTo>
                  <a:pt x="5503172" y="1246403"/>
                  <a:pt x="5516010" y="1258258"/>
                  <a:pt x="5526156" y="1272209"/>
                </a:cubicBezTo>
                <a:cubicBezTo>
                  <a:pt x="5533552" y="1282378"/>
                  <a:pt x="5549143" y="1313045"/>
                  <a:pt x="5559287" y="1325218"/>
                </a:cubicBezTo>
                <a:cubicBezTo>
                  <a:pt x="5565286" y="1332417"/>
                  <a:pt x="5572539" y="1338470"/>
                  <a:pt x="5579165" y="1345096"/>
                </a:cubicBezTo>
                <a:cubicBezTo>
                  <a:pt x="5581374" y="1351722"/>
                  <a:pt x="5581731" y="1359291"/>
                  <a:pt x="5585791" y="1364974"/>
                </a:cubicBezTo>
                <a:cubicBezTo>
                  <a:pt x="5593053" y="1375141"/>
                  <a:pt x="5604068" y="1382075"/>
                  <a:pt x="5612295" y="1391478"/>
                </a:cubicBezTo>
                <a:cubicBezTo>
                  <a:pt x="5619567" y="1399789"/>
                  <a:pt x="5625548" y="1409148"/>
                  <a:pt x="5632174" y="1417983"/>
                </a:cubicBezTo>
                <a:cubicBezTo>
                  <a:pt x="5634383" y="1424609"/>
                  <a:pt x="5635335" y="1431797"/>
                  <a:pt x="5638800" y="1437861"/>
                </a:cubicBezTo>
                <a:cubicBezTo>
                  <a:pt x="5656845" y="1469440"/>
                  <a:pt x="5657196" y="1458611"/>
                  <a:pt x="5678556" y="1484244"/>
                </a:cubicBezTo>
                <a:cubicBezTo>
                  <a:pt x="5683654" y="1490362"/>
                  <a:pt x="5687124" y="1497682"/>
                  <a:pt x="5691808" y="1504122"/>
                </a:cubicBezTo>
                <a:cubicBezTo>
                  <a:pt x="5704799" y="1521985"/>
                  <a:pt x="5719313" y="1538753"/>
                  <a:pt x="5731565" y="1557131"/>
                </a:cubicBezTo>
                <a:cubicBezTo>
                  <a:pt x="5735982" y="1563757"/>
                  <a:pt x="5739186" y="1571378"/>
                  <a:pt x="5744817" y="1577009"/>
                </a:cubicBezTo>
                <a:cubicBezTo>
                  <a:pt x="5806158" y="1638350"/>
                  <a:pt x="5719448" y="1534159"/>
                  <a:pt x="5784574" y="1610139"/>
                </a:cubicBezTo>
                <a:cubicBezTo>
                  <a:pt x="5791761" y="1618524"/>
                  <a:pt x="5797265" y="1628259"/>
                  <a:pt x="5804452" y="1636644"/>
                </a:cubicBezTo>
                <a:cubicBezTo>
                  <a:pt x="5810550" y="1643759"/>
                  <a:pt x="5818232" y="1649407"/>
                  <a:pt x="5824330" y="1656522"/>
                </a:cubicBezTo>
                <a:cubicBezTo>
                  <a:pt x="5831517" y="1664907"/>
                  <a:pt x="5837138" y="1674542"/>
                  <a:pt x="5844208" y="1683026"/>
                </a:cubicBezTo>
                <a:cubicBezTo>
                  <a:pt x="5848207" y="1687825"/>
                  <a:pt x="5853713" y="1691280"/>
                  <a:pt x="5857461" y="1696278"/>
                </a:cubicBezTo>
                <a:cubicBezTo>
                  <a:pt x="5905018" y="1759688"/>
                  <a:pt x="5863374" y="1715444"/>
                  <a:pt x="5903843" y="1755913"/>
                </a:cubicBezTo>
                <a:cubicBezTo>
                  <a:pt x="5915744" y="1791617"/>
                  <a:pt x="5902428" y="1761546"/>
                  <a:pt x="5930348" y="1795670"/>
                </a:cubicBezTo>
                <a:cubicBezTo>
                  <a:pt x="5944334" y="1812764"/>
                  <a:pt x="5956852" y="1831009"/>
                  <a:pt x="5970104" y="1848678"/>
                </a:cubicBezTo>
                <a:cubicBezTo>
                  <a:pt x="5976730" y="1857513"/>
                  <a:pt x="5984129" y="1865818"/>
                  <a:pt x="5989982" y="1875183"/>
                </a:cubicBezTo>
                <a:cubicBezTo>
                  <a:pt x="6027334" y="1934944"/>
                  <a:pt x="6005776" y="1916632"/>
                  <a:pt x="6042991" y="1941444"/>
                </a:cubicBezTo>
                <a:cubicBezTo>
                  <a:pt x="6047408" y="1948070"/>
                  <a:pt x="6052022" y="1954569"/>
                  <a:pt x="6056243" y="1961322"/>
                </a:cubicBezTo>
                <a:cubicBezTo>
                  <a:pt x="6063069" y="1972243"/>
                  <a:pt x="6068214" y="1984286"/>
                  <a:pt x="6076121" y="1994452"/>
                </a:cubicBezTo>
                <a:cubicBezTo>
                  <a:pt x="6083792" y="2004315"/>
                  <a:pt x="6097038" y="2009782"/>
                  <a:pt x="6102626" y="2020957"/>
                </a:cubicBezTo>
                <a:cubicBezTo>
                  <a:pt x="6107043" y="2029792"/>
                  <a:pt x="6109555" y="2039873"/>
                  <a:pt x="6115878" y="2047461"/>
                </a:cubicBezTo>
                <a:cubicBezTo>
                  <a:pt x="6120976" y="2053579"/>
                  <a:pt x="6130125" y="2055082"/>
                  <a:pt x="6135756" y="2060713"/>
                </a:cubicBezTo>
                <a:cubicBezTo>
                  <a:pt x="6184671" y="2109628"/>
                  <a:pt x="6140384" y="2078307"/>
                  <a:pt x="6188765" y="2133600"/>
                </a:cubicBezTo>
                <a:cubicBezTo>
                  <a:pt x="6194009" y="2139593"/>
                  <a:pt x="6203286" y="2140960"/>
                  <a:pt x="6208643" y="2146852"/>
                </a:cubicBezTo>
                <a:cubicBezTo>
                  <a:pt x="6291605" y="2238110"/>
                  <a:pt x="6231795" y="2174617"/>
                  <a:pt x="6268278" y="2232991"/>
                </a:cubicBezTo>
                <a:cubicBezTo>
                  <a:pt x="6293092" y="2272694"/>
                  <a:pt x="6280930" y="2246850"/>
                  <a:pt x="6308034" y="2279374"/>
                </a:cubicBezTo>
                <a:cubicBezTo>
                  <a:pt x="6322714" y="2296990"/>
                  <a:pt x="6322752" y="2305129"/>
                  <a:pt x="6334539" y="2325757"/>
                </a:cubicBezTo>
                <a:cubicBezTo>
                  <a:pt x="6338490" y="2332671"/>
                  <a:pt x="6343013" y="2339264"/>
                  <a:pt x="6347791" y="2345635"/>
                </a:cubicBezTo>
                <a:cubicBezTo>
                  <a:pt x="6362901" y="2365781"/>
                  <a:pt x="6382912" y="2382746"/>
                  <a:pt x="6394174" y="2405270"/>
                </a:cubicBezTo>
                <a:cubicBezTo>
                  <a:pt x="6406870" y="2430662"/>
                  <a:pt x="6407643" y="2436159"/>
                  <a:pt x="6427304" y="2458278"/>
                </a:cubicBezTo>
                <a:cubicBezTo>
                  <a:pt x="6437680" y="2469951"/>
                  <a:pt x="6449390" y="2480365"/>
                  <a:pt x="6460434" y="2491409"/>
                </a:cubicBezTo>
                <a:lnTo>
                  <a:pt x="6486939" y="2517913"/>
                </a:lnTo>
                <a:cubicBezTo>
                  <a:pt x="6512470" y="2568977"/>
                  <a:pt x="6485533" y="2522086"/>
                  <a:pt x="6520069" y="2564296"/>
                </a:cubicBezTo>
                <a:cubicBezTo>
                  <a:pt x="6534055" y="2581390"/>
                  <a:pt x="6544209" y="2601686"/>
                  <a:pt x="6559826" y="2617304"/>
                </a:cubicBezTo>
                <a:cubicBezTo>
                  <a:pt x="6564243" y="2621722"/>
                  <a:pt x="6569613" y="2625359"/>
                  <a:pt x="6573078" y="2630557"/>
                </a:cubicBezTo>
                <a:cubicBezTo>
                  <a:pt x="6636067" y="2725042"/>
                  <a:pt x="6523909" y="2574973"/>
                  <a:pt x="6606208" y="2690191"/>
                </a:cubicBezTo>
                <a:cubicBezTo>
                  <a:pt x="6609839" y="2695275"/>
                  <a:pt x="6615558" y="2698566"/>
                  <a:pt x="6619461" y="2703444"/>
                </a:cubicBezTo>
                <a:cubicBezTo>
                  <a:pt x="6649057" y="2740438"/>
                  <a:pt x="6616585" y="2720449"/>
                  <a:pt x="6672469" y="2776331"/>
                </a:cubicBezTo>
                <a:cubicBezTo>
                  <a:pt x="6685721" y="2789583"/>
                  <a:pt x="6699775" y="2802080"/>
                  <a:pt x="6712226" y="2816087"/>
                </a:cubicBezTo>
                <a:cubicBezTo>
                  <a:pt x="6717517" y="2822039"/>
                  <a:pt x="6720503" y="2829747"/>
                  <a:pt x="6725478" y="2835965"/>
                </a:cubicBezTo>
                <a:cubicBezTo>
                  <a:pt x="6729381" y="2840843"/>
                  <a:pt x="6734731" y="2844419"/>
                  <a:pt x="6738730" y="2849218"/>
                </a:cubicBezTo>
                <a:cubicBezTo>
                  <a:pt x="6745800" y="2857702"/>
                  <a:pt x="6751982" y="2866887"/>
                  <a:pt x="6758608" y="2875722"/>
                </a:cubicBezTo>
                <a:cubicBezTo>
                  <a:pt x="6774429" y="2923184"/>
                  <a:pt x="6751810" y="2868889"/>
                  <a:pt x="6785113" y="2908852"/>
                </a:cubicBezTo>
                <a:cubicBezTo>
                  <a:pt x="6791437" y="2916440"/>
                  <a:pt x="6792742" y="2927236"/>
                  <a:pt x="6798365" y="2935357"/>
                </a:cubicBezTo>
                <a:cubicBezTo>
                  <a:pt x="6812699" y="2956062"/>
                  <a:pt x="6833486" y="2972467"/>
                  <a:pt x="6844748" y="2994991"/>
                </a:cubicBezTo>
                <a:cubicBezTo>
                  <a:pt x="6849165" y="3003826"/>
                  <a:pt x="6854109" y="3012417"/>
                  <a:pt x="6858000" y="3021496"/>
                </a:cubicBezTo>
                <a:cubicBezTo>
                  <a:pt x="6860751" y="3027916"/>
                  <a:pt x="6861502" y="3035127"/>
                  <a:pt x="6864626" y="3041374"/>
                </a:cubicBezTo>
                <a:cubicBezTo>
                  <a:pt x="6868187" y="3048497"/>
                  <a:pt x="6873461" y="3054626"/>
                  <a:pt x="6877878" y="3061252"/>
                </a:cubicBezTo>
                <a:lnTo>
                  <a:pt x="6911008" y="3160644"/>
                </a:lnTo>
                <a:lnTo>
                  <a:pt x="6924261" y="3200400"/>
                </a:lnTo>
                <a:cubicBezTo>
                  <a:pt x="6926470" y="3207026"/>
                  <a:pt x="6925948" y="3215339"/>
                  <a:pt x="6930887" y="3220278"/>
                </a:cubicBezTo>
                <a:lnTo>
                  <a:pt x="6944139" y="3233531"/>
                </a:lnTo>
                <a:cubicBezTo>
                  <a:pt x="6959773" y="3280434"/>
                  <a:pt x="6957391" y="3267712"/>
                  <a:pt x="6957391" y="3352800"/>
                </a:cubicBezTo>
                <a:cubicBezTo>
                  <a:pt x="6957391" y="3410268"/>
                  <a:pt x="6956483" y="3467895"/>
                  <a:pt x="6950765" y="3525078"/>
                </a:cubicBezTo>
                <a:cubicBezTo>
                  <a:pt x="6948361" y="3549117"/>
                  <a:pt x="6908013" y="3581082"/>
                  <a:pt x="6897756" y="3591339"/>
                </a:cubicBezTo>
                <a:cubicBezTo>
                  <a:pt x="6888921" y="3600174"/>
                  <a:pt x="6881247" y="3610347"/>
                  <a:pt x="6871252" y="3617844"/>
                </a:cubicBezTo>
                <a:cubicBezTo>
                  <a:pt x="6853040" y="3631503"/>
                  <a:pt x="6832532" y="3648305"/>
                  <a:pt x="6811617" y="3657600"/>
                </a:cubicBezTo>
                <a:cubicBezTo>
                  <a:pt x="6803295" y="3661298"/>
                  <a:pt x="6793948" y="3662017"/>
                  <a:pt x="6785113" y="3664226"/>
                </a:cubicBezTo>
                <a:cubicBezTo>
                  <a:pt x="6726247" y="3708374"/>
                  <a:pt x="6790000" y="3665917"/>
                  <a:pt x="6732104" y="3690731"/>
                </a:cubicBezTo>
                <a:cubicBezTo>
                  <a:pt x="6724784" y="3693868"/>
                  <a:pt x="6719349" y="3700422"/>
                  <a:pt x="6712226" y="3703983"/>
                </a:cubicBezTo>
                <a:cubicBezTo>
                  <a:pt x="6705979" y="3707107"/>
                  <a:pt x="6698768" y="3707858"/>
                  <a:pt x="6692348" y="3710609"/>
                </a:cubicBezTo>
                <a:cubicBezTo>
                  <a:pt x="6683269" y="3714500"/>
                  <a:pt x="6674678" y="3719444"/>
                  <a:pt x="6665843" y="3723861"/>
                </a:cubicBezTo>
                <a:cubicBezTo>
                  <a:pt x="6654800" y="3734904"/>
                  <a:pt x="6645708" y="3748328"/>
                  <a:pt x="6632713" y="3756991"/>
                </a:cubicBezTo>
                <a:cubicBezTo>
                  <a:pt x="6625136" y="3762043"/>
                  <a:pt x="6614579" y="3760031"/>
                  <a:pt x="6606208" y="3763618"/>
                </a:cubicBezTo>
                <a:cubicBezTo>
                  <a:pt x="6598888" y="3766755"/>
                  <a:pt x="6593453" y="3773309"/>
                  <a:pt x="6586330" y="3776870"/>
                </a:cubicBezTo>
                <a:cubicBezTo>
                  <a:pt x="6580083" y="3779994"/>
                  <a:pt x="6572810" y="3780606"/>
                  <a:pt x="6566452" y="3783496"/>
                </a:cubicBezTo>
                <a:cubicBezTo>
                  <a:pt x="6548467" y="3791671"/>
                  <a:pt x="6529880" y="3799042"/>
                  <a:pt x="6513443" y="3810000"/>
                </a:cubicBezTo>
                <a:cubicBezTo>
                  <a:pt x="6506817" y="3814417"/>
                  <a:pt x="6500885" y="3820115"/>
                  <a:pt x="6493565" y="3823252"/>
                </a:cubicBezTo>
                <a:cubicBezTo>
                  <a:pt x="6485195" y="3826839"/>
                  <a:pt x="6475783" y="3827261"/>
                  <a:pt x="6467061" y="3829878"/>
                </a:cubicBezTo>
                <a:cubicBezTo>
                  <a:pt x="6367621" y="3859711"/>
                  <a:pt x="6505235" y="3828360"/>
                  <a:pt x="6314661" y="3863009"/>
                </a:cubicBezTo>
                <a:cubicBezTo>
                  <a:pt x="6295871" y="3866425"/>
                  <a:pt x="6273639" y="3870943"/>
                  <a:pt x="6255026" y="3876261"/>
                </a:cubicBezTo>
                <a:cubicBezTo>
                  <a:pt x="6248310" y="3878180"/>
                  <a:pt x="6241966" y="3881372"/>
                  <a:pt x="6235148" y="3882887"/>
                </a:cubicBezTo>
                <a:cubicBezTo>
                  <a:pt x="6222033" y="3885801"/>
                  <a:pt x="6208565" y="3886878"/>
                  <a:pt x="6195391" y="3889513"/>
                </a:cubicBezTo>
                <a:cubicBezTo>
                  <a:pt x="6186461" y="3891299"/>
                  <a:pt x="6177722" y="3893930"/>
                  <a:pt x="6168887" y="3896139"/>
                </a:cubicBezTo>
                <a:cubicBezTo>
                  <a:pt x="6062228" y="3892461"/>
                  <a:pt x="6019212" y="3899334"/>
                  <a:pt x="5936974" y="3882887"/>
                </a:cubicBezTo>
                <a:cubicBezTo>
                  <a:pt x="5917006" y="3878893"/>
                  <a:pt x="5897401" y="3873124"/>
                  <a:pt x="5877339" y="3869635"/>
                </a:cubicBezTo>
                <a:cubicBezTo>
                  <a:pt x="5846565" y="3864283"/>
                  <a:pt x="5784574" y="3856383"/>
                  <a:pt x="5784574" y="3856383"/>
                </a:cubicBezTo>
                <a:cubicBezTo>
                  <a:pt x="5736884" y="3840487"/>
                  <a:pt x="5796467" y="3859782"/>
                  <a:pt x="5738191" y="3843131"/>
                </a:cubicBezTo>
                <a:cubicBezTo>
                  <a:pt x="5671660" y="3824121"/>
                  <a:pt x="5774653" y="3850589"/>
                  <a:pt x="5691808" y="3829878"/>
                </a:cubicBezTo>
                <a:cubicBezTo>
                  <a:pt x="5682973" y="3823252"/>
                  <a:pt x="5674892" y="3815479"/>
                  <a:pt x="5665304" y="3810000"/>
                </a:cubicBezTo>
                <a:cubicBezTo>
                  <a:pt x="5659240" y="3806535"/>
                  <a:pt x="5651237" y="3807248"/>
                  <a:pt x="5645426" y="3803374"/>
                </a:cubicBezTo>
                <a:cubicBezTo>
                  <a:pt x="5637629" y="3798176"/>
                  <a:pt x="5633045" y="3789118"/>
                  <a:pt x="5625548" y="3783496"/>
                </a:cubicBezTo>
                <a:cubicBezTo>
                  <a:pt x="5600305" y="3764564"/>
                  <a:pt x="5587836" y="3765662"/>
                  <a:pt x="5565913" y="3743739"/>
                </a:cubicBezTo>
                <a:cubicBezTo>
                  <a:pt x="5560282" y="3738108"/>
                  <a:pt x="5556882" y="3730614"/>
                  <a:pt x="5552661" y="3723861"/>
                </a:cubicBezTo>
                <a:cubicBezTo>
                  <a:pt x="5545835" y="3712940"/>
                  <a:pt x="5538843" y="3702095"/>
                  <a:pt x="5532782" y="3690731"/>
                </a:cubicBezTo>
                <a:cubicBezTo>
                  <a:pt x="5521161" y="3668942"/>
                  <a:pt x="5517113" y="3641931"/>
                  <a:pt x="5499652" y="3624470"/>
                </a:cubicBezTo>
                <a:lnTo>
                  <a:pt x="5459895" y="3584713"/>
                </a:lnTo>
                <a:cubicBezTo>
                  <a:pt x="5455478" y="3575878"/>
                  <a:pt x="5452966" y="3565797"/>
                  <a:pt x="5446643" y="3558209"/>
                </a:cubicBezTo>
                <a:cubicBezTo>
                  <a:pt x="5441545" y="3552091"/>
                  <a:pt x="5433245" y="3549586"/>
                  <a:pt x="5426765" y="3544957"/>
                </a:cubicBezTo>
                <a:cubicBezTo>
                  <a:pt x="5369251" y="3503875"/>
                  <a:pt x="5427218" y="3543048"/>
                  <a:pt x="5380382" y="3511826"/>
                </a:cubicBezTo>
                <a:cubicBezTo>
                  <a:pt x="5350032" y="3466301"/>
                  <a:pt x="5388664" y="3517127"/>
                  <a:pt x="5340626" y="3478696"/>
                </a:cubicBezTo>
                <a:cubicBezTo>
                  <a:pt x="5325991" y="3466988"/>
                  <a:pt x="5318270" y="3445899"/>
                  <a:pt x="5300869" y="3438939"/>
                </a:cubicBezTo>
                <a:cubicBezTo>
                  <a:pt x="5289826" y="3434522"/>
                  <a:pt x="5277938" y="3431806"/>
                  <a:pt x="5267739" y="3425687"/>
                </a:cubicBezTo>
                <a:cubicBezTo>
                  <a:pt x="5255612" y="3418411"/>
                  <a:pt x="5246375" y="3407028"/>
                  <a:pt x="5234608" y="3399183"/>
                </a:cubicBezTo>
                <a:cubicBezTo>
                  <a:pt x="5213535" y="3385135"/>
                  <a:pt x="5197925" y="3384153"/>
                  <a:pt x="5174974" y="3372678"/>
                </a:cubicBezTo>
                <a:cubicBezTo>
                  <a:pt x="5163455" y="3366918"/>
                  <a:pt x="5152764" y="3359626"/>
                  <a:pt x="5141843" y="3352800"/>
                </a:cubicBezTo>
                <a:cubicBezTo>
                  <a:pt x="5135090" y="3348579"/>
                  <a:pt x="5129088" y="3343109"/>
                  <a:pt x="5121965" y="3339548"/>
                </a:cubicBezTo>
                <a:cubicBezTo>
                  <a:pt x="5115718" y="3336424"/>
                  <a:pt x="5108713" y="3335131"/>
                  <a:pt x="5102087" y="3332922"/>
                </a:cubicBezTo>
                <a:cubicBezTo>
                  <a:pt x="5093252" y="3326296"/>
                  <a:pt x="5084066" y="3320114"/>
                  <a:pt x="5075582" y="3313044"/>
                </a:cubicBezTo>
                <a:cubicBezTo>
                  <a:pt x="5070783" y="3309045"/>
                  <a:pt x="5067328" y="3303539"/>
                  <a:pt x="5062330" y="3299791"/>
                </a:cubicBezTo>
                <a:cubicBezTo>
                  <a:pt x="5049589" y="3290235"/>
                  <a:pt x="5035826" y="3282122"/>
                  <a:pt x="5022574" y="3273287"/>
                </a:cubicBezTo>
                <a:cubicBezTo>
                  <a:pt x="5015948" y="3268870"/>
                  <a:pt x="5008326" y="3265666"/>
                  <a:pt x="5002695" y="3260035"/>
                </a:cubicBezTo>
                <a:cubicBezTo>
                  <a:pt x="4930591" y="3187929"/>
                  <a:pt x="5003766" y="3254121"/>
                  <a:pt x="4943061" y="3213652"/>
                </a:cubicBezTo>
                <a:cubicBezTo>
                  <a:pt x="4906679" y="3189398"/>
                  <a:pt x="4956071" y="3209154"/>
                  <a:pt x="4909930" y="3193774"/>
                </a:cubicBezTo>
                <a:cubicBezTo>
                  <a:pt x="4901095" y="3187148"/>
                  <a:pt x="4893303" y="3178835"/>
                  <a:pt x="4883426" y="3173896"/>
                </a:cubicBezTo>
                <a:cubicBezTo>
                  <a:pt x="4870932" y="3167649"/>
                  <a:pt x="4843669" y="3160644"/>
                  <a:pt x="4843669" y="3160644"/>
                </a:cubicBezTo>
                <a:cubicBezTo>
                  <a:pt x="4837043" y="3154018"/>
                  <a:pt x="4831983" y="3145316"/>
                  <a:pt x="4823791" y="3140765"/>
                </a:cubicBezTo>
                <a:cubicBezTo>
                  <a:pt x="4764169" y="3107641"/>
                  <a:pt x="4803906" y="3140762"/>
                  <a:pt x="4764156" y="3120887"/>
                </a:cubicBezTo>
                <a:cubicBezTo>
                  <a:pt x="4676266" y="3076942"/>
                  <a:pt x="4786012" y="3130253"/>
                  <a:pt x="4717774" y="3101009"/>
                </a:cubicBezTo>
                <a:cubicBezTo>
                  <a:pt x="4669265" y="3080220"/>
                  <a:pt x="4713629" y="3093347"/>
                  <a:pt x="4664765" y="3081131"/>
                </a:cubicBezTo>
                <a:cubicBezTo>
                  <a:pt x="4655930" y="3076713"/>
                  <a:pt x="4646837" y="3072779"/>
                  <a:pt x="4638261" y="3067878"/>
                </a:cubicBezTo>
                <a:cubicBezTo>
                  <a:pt x="4631347" y="3063927"/>
                  <a:pt x="4625659" y="3057860"/>
                  <a:pt x="4618382" y="3054626"/>
                </a:cubicBezTo>
                <a:cubicBezTo>
                  <a:pt x="4597639" y="3045407"/>
                  <a:pt x="4574150" y="3040255"/>
                  <a:pt x="4552121" y="3034748"/>
                </a:cubicBezTo>
                <a:cubicBezTo>
                  <a:pt x="4541078" y="3028122"/>
                  <a:pt x="4530715" y="3020199"/>
                  <a:pt x="4518991" y="3014870"/>
                </a:cubicBezTo>
                <a:cubicBezTo>
                  <a:pt x="4506274" y="3009090"/>
                  <a:pt x="4492362" y="3006392"/>
                  <a:pt x="4479234" y="3001618"/>
                </a:cubicBezTo>
                <a:cubicBezTo>
                  <a:pt x="4468056" y="2997553"/>
                  <a:pt x="4457282" y="2992430"/>
                  <a:pt x="4446104" y="2988365"/>
                </a:cubicBezTo>
                <a:cubicBezTo>
                  <a:pt x="4432976" y="2983591"/>
                  <a:pt x="4406348" y="2975113"/>
                  <a:pt x="4406348" y="2975113"/>
                </a:cubicBezTo>
                <a:cubicBezTo>
                  <a:pt x="4371463" y="2940229"/>
                  <a:pt x="4404122" y="2965536"/>
                  <a:pt x="4353339" y="2948609"/>
                </a:cubicBezTo>
                <a:cubicBezTo>
                  <a:pt x="4343968" y="2945485"/>
                  <a:pt x="4336205" y="2938481"/>
                  <a:pt x="4326834" y="2935357"/>
                </a:cubicBezTo>
                <a:cubicBezTo>
                  <a:pt x="4316150" y="2931796"/>
                  <a:pt x="4304630" y="2931463"/>
                  <a:pt x="4293704" y="2928731"/>
                </a:cubicBezTo>
                <a:cubicBezTo>
                  <a:pt x="4286928" y="2927037"/>
                  <a:pt x="4280542" y="2924023"/>
                  <a:pt x="4273826" y="2922104"/>
                </a:cubicBezTo>
                <a:cubicBezTo>
                  <a:pt x="4265070" y="2919602"/>
                  <a:pt x="4256078" y="2917980"/>
                  <a:pt x="4247321" y="2915478"/>
                </a:cubicBezTo>
                <a:cubicBezTo>
                  <a:pt x="4240605" y="2913559"/>
                  <a:pt x="4234159" y="2910771"/>
                  <a:pt x="4227443" y="2908852"/>
                </a:cubicBezTo>
                <a:cubicBezTo>
                  <a:pt x="4218687" y="2906350"/>
                  <a:pt x="4209578" y="2905106"/>
                  <a:pt x="4200939" y="2902226"/>
                </a:cubicBezTo>
                <a:cubicBezTo>
                  <a:pt x="4189655" y="2898465"/>
                  <a:pt x="4178677" y="2893805"/>
                  <a:pt x="4167808" y="2888974"/>
                </a:cubicBezTo>
                <a:cubicBezTo>
                  <a:pt x="4158782" y="2884962"/>
                  <a:pt x="4150765" y="2878560"/>
                  <a:pt x="4141304" y="2875722"/>
                </a:cubicBezTo>
                <a:cubicBezTo>
                  <a:pt x="4128436" y="2871862"/>
                  <a:pt x="4114766" y="2871499"/>
                  <a:pt x="4101548" y="2869096"/>
                </a:cubicBezTo>
                <a:cubicBezTo>
                  <a:pt x="4090467" y="2867081"/>
                  <a:pt x="4079461" y="2864679"/>
                  <a:pt x="4068417" y="2862470"/>
                </a:cubicBezTo>
                <a:cubicBezTo>
                  <a:pt x="4031274" y="2837708"/>
                  <a:pt x="4067512" y="2858223"/>
                  <a:pt x="4015408" y="2842591"/>
                </a:cubicBezTo>
                <a:cubicBezTo>
                  <a:pt x="3985018" y="2833474"/>
                  <a:pt x="3988145" y="2829149"/>
                  <a:pt x="3962400" y="2822713"/>
                </a:cubicBezTo>
                <a:cubicBezTo>
                  <a:pt x="3951474" y="2819982"/>
                  <a:pt x="3940135" y="2819050"/>
                  <a:pt x="3929269" y="2816087"/>
                </a:cubicBezTo>
                <a:cubicBezTo>
                  <a:pt x="3915792" y="2812412"/>
                  <a:pt x="3902765" y="2807252"/>
                  <a:pt x="3889513" y="2802835"/>
                </a:cubicBezTo>
                <a:cubicBezTo>
                  <a:pt x="3882887" y="2800626"/>
                  <a:pt x="3876410" y="2797903"/>
                  <a:pt x="3869634" y="2796209"/>
                </a:cubicBezTo>
                <a:cubicBezTo>
                  <a:pt x="3860799" y="2794000"/>
                  <a:pt x="3851886" y="2792085"/>
                  <a:pt x="3843130" y="2789583"/>
                </a:cubicBezTo>
                <a:cubicBezTo>
                  <a:pt x="3799279" y="2777054"/>
                  <a:pt x="3848974" y="2787113"/>
                  <a:pt x="3776869" y="2763078"/>
                </a:cubicBezTo>
                <a:cubicBezTo>
                  <a:pt x="3759591" y="2757318"/>
                  <a:pt x="3741720" y="2753398"/>
                  <a:pt x="3723861" y="2749826"/>
                </a:cubicBezTo>
                <a:cubicBezTo>
                  <a:pt x="3670889" y="2739232"/>
                  <a:pt x="3675031" y="2748007"/>
                  <a:pt x="3617843" y="2729948"/>
                </a:cubicBezTo>
                <a:cubicBezTo>
                  <a:pt x="3595159" y="2722785"/>
                  <a:pt x="3573985" y="2711445"/>
                  <a:pt x="3551582" y="2703444"/>
                </a:cubicBezTo>
                <a:cubicBezTo>
                  <a:pt x="3540558" y="2699507"/>
                  <a:pt x="3501351" y="2691901"/>
                  <a:pt x="3491948" y="2690191"/>
                </a:cubicBezTo>
                <a:lnTo>
                  <a:pt x="3379304" y="2670313"/>
                </a:lnTo>
                <a:cubicBezTo>
                  <a:pt x="3331286" y="2661962"/>
                  <a:pt x="3334741" y="2664142"/>
                  <a:pt x="3279913" y="2650435"/>
                </a:cubicBezTo>
                <a:cubicBezTo>
                  <a:pt x="3273137" y="2648741"/>
                  <a:pt x="3266971" y="2644625"/>
                  <a:pt x="3260034" y="2643809"/>
                </a:cubicBezTo>
                <a:cubicBezTo>
                  <a:pt x="3229246" y="2640187"/>
                  <a:pt x="3198191" y="2639392"/>
                  <a:pt x="3167269" y="2637183"/>
                </a:cubicBezTo>
                <a:cubicBezTo>
                  <a:pt x="3040805" y="2609080"/>
                  <a:pt x="3166856" y="2634273"/>
                  <a:pt x="2948608" y="2610678"/>
                </a:cubicBezTo>
                <a:cubicBezTo>
                  <a:pt x="2919725" y="2607555"/>
                  <a:pt x="2891276" y="2601183"/>
                  <a:pt x="2862469" y="2597426"/>
                </a:cubicBezTo>
                <a:cubicBezTo>
                  <a:pt x="2840458" y="2594555"/>
                  <a:pt x="2818295" y="2593009"/>
                  <a:pt x="2796208" y="2590800"/>
                </a:cubicBezTo>
                <a:cubicBezTo>
                  <a:pt x="2709463" y="2569114"/>
                  <a:pt x="2770528" y="2581237"/>
                  <a:pt x="2657061" y="2570922"/>
                </a:cubicBezTo>
                <a:lnTo>
                  <a:pt x="2524539" y="2557670"/>
                </a:lnTo>
                <a:cubicBezTo>
                  <a:pt x="2430985" y="2549651"/>
                  <a:pt x="2348980" y="2548114"/>
                  <a:pt x="2252869" y="2544418"/>
                </a:cubicBezTo>
                <a:lnTo>
                  <a:pt x="1974574" y="2551044"/>
                </a:lnTo>
                <a:cubicBezTo>
                  <a:pt x="1946247" y="2552074"/>
                  <a:pt x="1847535" y="2561388"/>
                  <a:pt x="1815548" y="2564296"/>
                </a:cubicBezTo>
                <a:cubicBezTo>
                  <a:pt x="1594707" y="2608464"/>
                  <a:pt x="1769465" y="2573145"/>
                  <a:pt x="1524000" y="2623931"/>
                </a:cubicBezTo>
                <a:cubicBezTo>
                  <a:pt x="1512971" y="2626213"/>
                  <a:pt x="1501795" y="2627825"/>
                  <a:pt x="1490869" y="2630557"/>
                </a:cubicBezTo>
                <a:cubicBezTo>
                  <a:pt x="1473200" y="2634974"/>
                  <a:pt x="1454151" y="2635664"/>
                  <a:pt x="1437861" y="2643809"/>
                </a:cubicBezTo>
                <a:cubicBezTo>
                  <a:pt x="1418285" y="2653597"/>
                  <a:pt x="1399374" y="2663969"/>
                  <a:pt x="1378226" y="2670313"/>
                </a:cubicBezTo>
                <a:cubicBezTo>
                  <a:pt x="1367439" y="2673549"/>
                  <a:pt x="1356139" y="2674730"/>
                  <a:pt x="1345095" y="2676939"/>
                </a:cubicBezTo>
                <a:cubicBezTo>
                  <a:pt x="1324146" y="2692651"/>
                  <a:pt x="1315325" y="2697315"/>
                  <a:pt x="1298713" y="2716696"/>
                </a:cubicBezTo>
                <a:cubicBezTo>
                  <a:pt x="1291526" y="2725081"/>
                  <a:pt x="1286643" y="2735391"/>
                  <a:pt x="1278834" y="2743200"/>
                </a:cubicBezTo>
                <a:cubicBezTo>
                  <a:pt x="1273203" y="2748831"/>
                  <a:pt x="1265436" y="2751823"/>
                  <a:pt x="1258956" y="2756452"/>
                </a:cubicBezTo>
                <a:cubicBezTo>
                  <a:pt x="1244731" y="2766613"/>
                  <a:pt x="1228193" y="2780658"/>
                  <a:pt x="1212574" y="2789583"/>
                </a:cubicBezTo>
                <a:cubicBezTo>
                  <a:pt x="1196548" y="2798740"/>
                  <a:pt x="1183613" y="2804815"/>
                  <a:pt x="1166191" y="2809461"/>
                </a:cubicBezTo>
                <a:cubicBezTo>
                  <a:pt x="1139793" y="2816500"/>
                  <a:pt x="1113723" y="2825475"/>
                  <a:pt x="1086678" y="2829339"/>
                </a:cubicBezTo>
                <a:cubicBezTo>
                  <a:pt x="1016144" y="2839415"/>
                  <a:pt x="1055849" y="2834551"/>
                  <a:pt x="967408" y="2842591"/>
                </a:cubicBezTo>
                <a:lnTo>
                  <a:pt x="907774" y="2862470"/>
                </a:lnTo>
                <a:cubicBezTo>
                  <a:pt x="901148" y="2864679"/>
                  <a:pt x="894785" y="2867948"/>
                  <a:pt x="887895" y="2869096"/>
                </a:cubicBezTo>
                <a:cubicBezTo>
                  <a:pt x="874643" y="2871305"/>
                  <a:pt x="861254" y="2872808"/>
                  <a:pt x="848139" y="2875722"/>
                </a:cubicBezTo>
                <a:cubicBezTo>
                  <a:pt x="841321" y="2877237"/>
                  <a:pt x="835037" y="2880654"/>
                  <a:pt x="828261" y="2882348"/>
                </a:cubicBezTo>
                <a:cubicBezTo>
                  <a:pt x="817335" y="2885079"/>
                  <a:pt x="806056" y="2886243"/>
                  <a:pt x="795130" y="2888974"/>
                </a:cubicBezTo>
                <a:cubicBezTo>
                  <a:pt x="729881" y="2905286"/>
                  <a:pt x="844900" y="2883992"/>
                  <a:pt x="735495" y="2902226"/>
                </a:cubicBezTo>
                <a:cubicBezTo>
                  <a:pt x="728869" y="2904435"/>
                  <a:pt x="722333" y="2906933"/>
                  <a:pt x="715617" y="2908852"/>
                </a:cubicBezTo>
                <a:cubicBezTo>
                  <a:pt x="641350" y="2930071"/>
                  <a:pt x="646879" y="2912229"/>
                  <a:pt x="516834" y="2902226"/>
                </a:cubicBezTo>
                <a:cubicBezTo>
                  <a:pt x="491008" y="2897922"/>
                  <a:pt x="456276" y="2891816"/>
                  <a:pt x="430695" y="2888974"/>
                </a:cubicBezTo>
                <a:cubicBezTo>
                  <a:pt x="406448" y="2886280"/>
                  <a:pt x="382070" y="2884902"/>
                  <a:pt x="357808" y="2882348"/>
                </a:cubicBezTo>
                <a:cubicBezTo>
                  <a:pt x="340099" y="2880484"/>
                  <a:pt x="322469" y="2877931"/>
                  <a:pt x="304800" y="2875722"/>
                </a:cubicBezTo>
                <a:cubicBezTo>
                  <a:pt x="289424" y="2876626"/>
                  <a:pt x="182530" y="2879785"/>
                  <a:pt x="145774" y="2888974"/>
                </a:cubicBezTo>
                <a:cubicBezTo>
                  <a:pt x="129962" y="2892927"/>
                  <a:pt x="88356" y="2915478"/>
                  <a:pt x="72887" y="2915478"/>
                </a:cubicBezTo>
                <a:lnTo>
                  <a:pt x="0" y="2915478"/>
                </a:ln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1298575" y="5970400"/>
                <a:ext cx="70046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" y="5970400"/>
                <a:ext cx="7004674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28" r="9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23"/>
          <p:cNvCxnSpPr/>
          <p:nvPr/>
        </p:nvCxnSpPr>
        <p:spPr>
          <a:xfrm flipH="1">
            <a:off x="3560763" y="5393084"/>
            <a:ext cx="12668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90502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791175" y="2005000"/>
            <a:ext cx="6440557" cy="4088296"/>
          </a:xfrm>
          <a:custGeom>
            <a:avLst/>
            <a:gdLst>
              <a:gd name="connsiteX0" fmla="*/ 4412974 w 6440557"/>
              <a:gd name="connsiteY0" fmla="*/ 0 h 4088296"/>
              <a:gd name="connsiteX1" fmla="*/ 4426227 w 6440557"/>
              <a:gd name="connsiteY1" fmla="*/ 33131 h 4088296"/>
              <a:gd name="connsiteX2" fmla="*/ 4446105 w 6440557"/>
              <a:gd name="connsiteY2" fmla="*/ 53009 h 4088296"/>
              <a:gd name="connsiteX3" fmla="*/ 4459357 w 6440557"/>
              <a:gd name="connsiteY3" fmla="*/ 72887 h 4088296"/>
              <a:gd name="connsiteX4" fmla="*/ 4479235 w 6440557"/>
              <a:gd name="connsiteY4" fmla="*/ 99392 h 4088296"/>
              <a:gd name="connsiteX5" fmla="*/ 4505740 w 6440557"/>
              <a:gd name="connsiteY5" fmla="*/ 139148 h 4088296"/>
              <a:gd name="connsiteX6" fmla="*/ 4518992 w 6440557"/>
              <a:gd name="connsiteY6" fmla="*/ 165653 h 4088296"/>
              <a:gd name="connsiteX7" fmla="*/ 4545496 w 6440557"/>
              <a:gd name="connsiteY7" fmla="*/ 192157 h 4088296"/>
              <a:gd name="connsiteX8" fmla="*/ 4585253 w 6440557"/>
              <a:gd name="connsiteY8" fmla="*/ 231913 h 4088296"/>
              <a:gd name="connsiteX9" fmla="*/ 4598505 w 6440557"/>
              <a:gd name="connsiteY9" fmla="*/ 251792 h 4088296"/>
              <a:gd name="connsiteX10" fmla="*/ 4618383 w 6440557"/>
              <a:gd name="connsiteY10" fmla="*/ 271670 h 4088296"/>
              <a:gd name="connsiteX11" fmla="*/ 4631635 w 6440557"/>
              <a:gd name="connsiteY11" fmla="*/ 298174 h 4088296"/>
              <a:gd name="connsiteX12" fmla="*/ 4651514 w 6440557"/>
              <a:gd name="connsiteY12" fmla="*/ 318053 h 4088296"/>
              <a:gd name="connsiteX13" fmla="*/ 4678018 w 6440557"/>
              <a:gd name="connsiteY13" fmla="*/ 357809 h 4088296"/>
              <a:gd name="connsiteX14" fmla="*/ 4704522 w 6440557"/>
              <a:gd name="connsiteY14" fmla="*/ 384313 h 4088296"/>
              <a:gd name="connsiteX15" fmla="*/ 4731027 w 6440557"/>
              <a:gd name="connsiteY15" fmla="*/ 424070 h 4088296"/>
              <a:gd name="connsiteX16" fmla="*/ 4770783 w 6440557"/>
              <a:gd name="connsiteY16" fmla="*/ 477079 h 4088296"/>
              <a:gd name="connsiteX17" fmla="*/ 4797287 w 6440557"/>
              <a:gd name="connsiteY17" fmla="*/ 516835 h 4088296"/>
              <a:gd name="connsiteX18" fmla="*/ 4837044 w 6440557"/>
              <a:gd name="connsiteY18" fmla="*/ 556592 h 4088296"/>
              <a:gd name="connsiteX19" fmla="*/ 4863548 w 6440557"/>
              <a:gd name="connsiteY19" fmla="*/ 589722 h 4088296"/>
              <a:gd name="connsiteX20" fmla="*/ 4876800 w 6440557"/>
              <a:gd name="connsiteY20" fmla="*/ 616226 h 4088296"/>
              <a:gd name="connsiteX21" fmla="*/ 4896679 w 6440557"/>
              <a:gd name="connsiteY21" fmla="*/ 636105 h 4088296"/>
              <a:gd name="connsiteX22" fmla="*/ 4909931 w 6440557"/>
              <a:gd name="connsiteY22" fmla="*/ 655983 h 4088296"/>
              <a:gd name="connsiteX23" fmla="*/ 4929809 w 6440557"/>
              <a:gd name="connsiteY23" fmla="*/ 682487 h 4088296"/>
              <a:gd name="connsiteX24" fmla="*/ 4949687 w 6440557"/>
              <a:gd name="connsiteY24" fmla="*/ 702366 h 4088296"/>
              <a:gd name="connsiteX25" fmla="*/ 4962940 w 6440557"/>
              <a:gd name="connsiteY25" fmla="*/ 722244 h 4088296"/>
              <a:gd name="connsiteX26" fmla="*/ 4982818 w 6440557"/>
              <a:gd name="connsiteY26" fmla="*/ 742122 h 4088296"/>
              <a:gd name="connsiteX27" fmla="*/ 4996070 w 6440557"/>
              <a:gd name="connsiteY27" fmla="*/ 762000 h 4088296"/>
              <a:gd name="connsiteX28" fmla="*/ 5015948 w 6440557"/>
              <a:gd name="connsiteY28" fmla="*/ 788505 h 4088296"/>
              <a:gd name="connsiteX29" fmla="*/ 5035827 w 6440557"/>
              <a:gd name="connsiteY29" fmla="*/ 808383 h 4088296"/>
              <a:gd name="connsiteX30" fmla="*/ 5055705 w 6440557"/>
              <a:gd name="connsiteY30" fmla="*/ 834887 h 4088296"/>
              <a:gd name="connsiteX31" fmla="*/ 5108714 w 6440557"/>
              <a:gd name="connsiteY31" fmla="*/ 887896 h 4088296"/>
              <a:gd name="connsiteX32" fmla="*/ 5128592 w 6440557"/>
              <a:gd name="connsiteY32" fmla="*/ 907774 h 4088296"/>
              <a:gd name="connsiteX33" fmla="*/ 5161722 w 6440557"/>
              <a:gd name="connsiteY33" fmla="*/ 947531 h 4088296"/>
              <a:gd name="connsiteX34" fmla="*/ 5181600 w 6440557"/>
              <a:gd name="connsiteY34" fmla="*/ 974035 h 4088296"/>
              <a:gd name="connsiteX35" fmla="*/ 5194853 w 6440557"/>
              <a:gd name="connsiteY35" fmla="*/ 993913 h 4088296"/>
              <a:gd name="connsiteX36" fmla="*/ 5214731 w 6440557"/>
              <a:gd name="connsiteY36" fmla="*/ 1007166 h 4088296"/>
              <a:gd name="connsiteX37" fmla="*/ 5241235 w 6440557"/>
              <a:gd name="connsiteY37" fmla="*/ 1040296 h 4088296"/>
              <a:gd name="connsiteX38" fmla="*/ 5280992 w 6440557"/>
              <a:gd name="connsiteY38" fmla="*/ 1099931 h 4088296"/>
              <a:gd name="connsiteX39" fmla="*/ 5294244 w 6440557"/>
              <a:gd name="connsiteY39" fmla="*/ 1119809 h 4088296"/>
              <a:gd name="connsiteX40" fmla="*/ 5327374 w 6440557"/>
              <a:gd name="connsiteY40" fmla="*/ 1152940 h 4088296"/>
              <a:gd name="connsiteX41" fmla="*/ 5334000 w 6440557"/>
              <a:gd name="connsiteY41" fmla="*/ 1172818 h 4088296"/>
              <a:gd name="connsiteX42" fmla="*/ 5367131 w 6440557"/>
              <a:gd name="connsiteY42" fmla="*/ 1205948 h 4088296"/>
              <a:gd name="connsiteX43" fmla="*/ 5373757 w 6440557"/>
              <a:gd name="connsiteY43" fmla="*/ 1225826 h 4088296"/>
              <a:gd name="connsiteX44" fmla="*/ 5387009 w 6440557"/>
              <a:gd name="connsiteY44" fmla="*/ 1239079 h 4088296"/>
              <a:gd name="connsiteX45" fmla="*/ 5400261 w 6440557"/>
              <a:gd name="connsiteY45" fmla="*/ 1258957 h 4088296"/>
              <a:gd name="connsiteX46" fmla="*/ 5406887 w 6440557"/>
              <a:gd name="connsiteY46" fmla="*/ 1278835 h 4088296"/>
              <a:gd name="connsiteX47" fmla="*/ 5426766 w 6440557"/>
              <a:gd name="connsiteY47" fmla="*/ 1305340 h 4088296"/>
              <a:gd name="connsiteX48" fmla="*/ 5466522 w 6440557"/>
              <a:gd name="connsiteY48" fmla="*/ 1371600 h 4088296"/>
              <a:gd name="connsiteX49" fmla="*/ 5486400 w 6440557"/>
              <a:gd name="connsiteY49" fmla="*/ 1384853 h 4088296"/>
              <a:gd name="connsiteX50" fmla="*/ 5499653 w 6440557"/>
              <a:gd name="connsiteY50" fmla="*/ 1404731 h 4088296"/>
              <a:gd name="connsiteX51" fmla="*/ 5519531 w 6440557"/>
              <a:gd name="connsiteY51" fmla="*/ 1451113 h 4088296"/>
              <a:gd name="connsiteX52" fmla="*/ 5539409 w 6440557"/>
              <a:gd name="connsiteY52" fmla="*/ 1477618 h 4088296"/>
              <a:gd name="connsiteX53" fmla="*/ 5572540 w 6440557"/>
              <a:gd name="connsiteY53" fmla="*/ 1537253 h 4088296"/>
              <a:gd name="connsiteX54" fmla="*/ 5599044 w 6440557"/>
              <a:gd name="connsiteY54" fmla="*/ 1590261 h 4088296"/>
              <a:gd name="connsiteX55" fmla="*/ 5612296 w 6440557"/>
              <a:gd name="connsiteY55" fmla="*/ 1610140 h 4088296"/>
              <a:gd name="connsiteX56" fmla="*/ 5625548 w 6440557"/>
              <a:gd name="connsiteY56" fmla="*/ 1649896 h 4088296"/>
              <a:gd name="connsiteX57" fmla="*/ 5658679 w 6440557"/>
              <a:gd name="connsiteY57" fmla="*/ 1709531 h 4088296"/>
              <a:gd name="connsiteX58" fmla="*/ 5665305 w 6440557"/>
              <a:gd name="connsiteY58" fmla="*/ 1736035 h 4088296"/>
              <a:gd name="connsiteX59" fmla="*/ 5671931 w 6440557"/>
              <a:gd name="connsiteY59" fmla="*/ 1775792 h 4088296"/>
              <a:gd name="connsiteX60" fmla="*/ 5685183 w 6440557"/>
              <a:gd name="connsiteY60" fmla="*/ 1868557 h 4088296"/>
              <a:gd name="connsiteX61" fmla="*/ 5705061 w 6440557"/>
              <a:gd name="connsiteY61" fmla="*/ 1921566 h 4088296"/>
              <a:gd name="connsiteX62" fmla="*/ 5718314 w 6440557"/>
              <a:gd name="connsiteY62" fmla="*/ 1967948 h 4088296"/>
              <a:gd name="connsiteX63" fmla="*/ 5724940 w 6440557"/>
              <a:gd name="connsiteY63" fmla="*/ 1994453 h 4088296"/>
              <a:gd name="connsiteX64" fmla="*/ 5744818 w 6440557"/>
              <a:gd name="connsiteY64" fmla="*/ 2027583 h 4088296"/>
              <a:gd name="connsiteX65" fmla="*/ 5751444 w 6440557"/>
              <a:gd name="connsiteY65" fmla="*/ 2047461 h 4088296"/>
              <a:gd name="connsiteX66" fmla="*/ 5764696 w 6440557"/>
              <a:gd name="connsiteY66" fmla="*/ 2080592 h 4088296"/>
              <a:gd name="connsiteX67" fmla="*/ 5784574 w 6440557"/>
              <a:gd name="connsiteY67" fmla="*/ 2120348 h 4088296"/>
              <a:gd name="connsiteX68" fmla="*/ 5824331 w 6440557"/>
              <a:gd name="connsiteY68" fmla="*/ 2206487 h 4088296"/>
              <a:gd name="connsiteX69" fmla="*/ 5837583 w 6440557"/>
              <a:gd name="connsiteY69" fmla="*/ 2219740 h 4088296"/>
              <a:gd name="connsiteX70" fmla="*/ 5883966 w 6440557"/>
              <a:gd name="connsiteY70" fmla="*/ 2286000 h 4088296"/>
              <a:gd name="connsiteX71" fmla="*/ 5917096 w 6440557"/>
              <a:gd name="connsiteY71" fmla="*/ 2332383 h 4088296"/>
              <a:gd name="connsiteX72" fmla="*/ 5950227 w 6440557"/>
              <a:gd name="connsiteY72" fmla="*/ 2365513 h 4088296"/>
              <a:gd name="connsiteX73" fmla="*/ 6016487 w 6440557"/>
              <a:gd name="connsiteY73" fmla="*/ 2451653 h 4088296"/>
              <a:gd name="connsiteX74" fmla="*/ 6056244 w 6440557"/>
              <a:gd name="connsiteY74" fmla="*/ 2491409 h 4088296"/>
              <a:gd name="connsiteX75" fmla="*/ 6076122 w 6440557"/>
              <a:gd name="connsiteY75" fmla="*/ 2517913 h 4088296"/>
              <a:gd name="connsiteX76" fmla="*/ 6096000 w 6440557"/>
              <a:gd name="connsiteY76" fmla="*/ 2557670 h 4088296"/>
              <a:gd name="connsiteX77" fmla="*/ 6129131 w 6440557"/>
              <a:gd name="connsiteY77" fmla="*/ 2590800 h 4088296"/>
              <a:gd name="connsiteX78" fmla="*/ 6162261 w 6440557"/>
              <a:gd name="connsiteY78" fmla="*/ 2637183 h 4088296"/>
              <a:gd name="connsiteX79" fmla="*/ 6188766 w 6440557"/>
              <a:gd name="connsiteY79" fmla="*/ 2676940 h 4088296"/>
              <a:gd name="connsiteX80" fmla="*/ 6202018 w 6440557"/>
              <a:gd name="connsiteY80" fmla="*/ 2703444 h 4088296"/>
              <a:gd name="connsiteX81" fmla="*/ 6221896 w 6440557"/>
              <a:gd name="connsiteY81" fmla="*/ 2736574 h 4088296"/>
              <a:gd name="connsiteX82" fmla="*/ 6235148 w 6440557"/>
              <a:gd name="connsiteY82" fmla="*/ 2763079 h 4088296"/>
              <a:gd name="connsiteX83" fmla="*/ 6255027 w 6440557"/>
              <a:gd name="connsiteY83" fmla="*/ 2789583 h 4088296"/>
              <a:gd name="connsiteX84" fmla="*/ 6281531 w 6440557"/>
              <a:gd name="connsiteY84" fmla="*/ 2849218 h 4088296"/>
              <a:gd name="connsiteX85" fmla="*/ 6294783 w 6440557"/>
              <a:gd name="connsiteY85" fmla="*/ 2869096 h 4088296"/>
              <a:gd name="connsiteX86" fmla="*/ 6308035 w 6440557"/>
              <a:gd name="connsiteY86" fmla="*/ 2895600 h 4088296"/>
              <a:gd name="connsiteX87" fmla="*/ 6327914 w 6440557"/>
              <a:gd name="connsiteY87" fmla="*/ 2955235 h 4088296"/>
              <a:gd name="connsiteX88" fmla="*/ 6341166 w 6440557"/>
              <a:gd name="connsiteY88" fmla="*/ 2981740 h 4088296"/>
              <a:gd name="connsiteX89" fmla="*/ 6354418 w 6440557"/>
              <a:gd name="connsiteY89" fmla="*/ 3034748 h 4088296"/>
              <a:gd name="connsiteX90" fmla="*/ 6374296 w 6440557"/>
              <a:gd name="connsiteY90" fmla="*/ 3087757 h 4088296"/>
              <a:gd name="connsiteX91" fmla="*/ 6387548 w 6440557"/>
              <a:gd name="connsiteY91" fmla="*/ 3114261 h 4088296"/>
              <a:gd name="connsiteX92" fmla="*/ 6394174 w 6440557"/>
              <a:gd name="connsiteY92" fmla="*/ 3140766 h 4088296"/>
              <a:gd name="connsiteX93" fmla="*/ 6420679 w 6440557"/>
              <a:gd name="connsiteY93" fmla="*/ 3207026 h 4088296"/>
              <a:gd name="connsiteX94" fmla="*/ 6433931 w 6440557"/>
              <a:gd name="connsiteY94" fmla="*/ 3260035 h 4088296"/>
              <a:gd name="connsiteX95" fmla="*/ 6440557 w 6440557"/>
              <a:gd name="connsiteY95" fmla="*/ 3326296 h 4088296"/>
              <a:gd name="connsiteX96" fmla="*/ 6427305 w 6440557"/>
              <a:gd name="connsiteY96" fmla="*/ 3631096 h 4088296"/>
              <a:gd name="connsiteX97" fmla="*/ 6420679 w 6440557"/>
              <a:gd name="connsiteY97" fmla="*/ 3664226 h 4088296"/>
              <a:gd name="connsiteX98" fmla="*/ 6407427 w 6440557"/>
              <a:gd name="connsiteY98" fmla="*/ 3703983 h 4088296"/>
              <a:gd name="connsiteX99" fmla="*/ 6400800 w 6440557"/>
              <a:gd name="connsiteY99" fmla="*/ 3743740 h 4088296"/>
              <a:gd name="connsiteX100" fmla="*/ 6374296 w 6440557"/>
              <a:gd name="connsiteY100" fmla="*/ 3810000 h 4088296"/>
              <a:gd name="connsiteX101" fmla="*/ 6354418 w 6440557"/>
              <a:gd name="connsiteY101" fmla="*/ 3863009 h 4088296"/>
              <a:gd name="connsiteX102" fmla="*/ 6327914 w 6440557"/>
              <a:gd name="connsiteY102" fmla="*/ 3922644 h 4088296"/>
              <a:gd name="connsiteX103" fmla="*/ 6321287 w 6440557"/>
              <a:gd name="connsiteY103" fmla="*/ 3949148 h 4088296"/>
              <a:gd name="connsiteX104" fmla="*/ 6294783 w 6440557"/>
              <a:gd name="connsiteY104" fmla="*/ 3995531 h 4088296"/>
              <a:gd name="connsiteX105" fmla="*/ 6288157 w 6440557"/>
              <a:gd name="connsiteY105" fmla="*/ 4015409 h 4088296"/>
              <a:gd name="connsiteX106" fmla="*/ 6255027 w 6440557"/>
              <a:gd name="connsiteY106" fmla="*/ 4048540 h 4088296"/>
              <a:gd name="connsiteX107" fmla="*/ 6241774 w 6440557"/>
              <a:gd name="connsiteY107" fmla="*/ 4061792 h 4088296"/>
              <a:gd name="connsiteX108" fmla="*/ 6076122 w 6440557"/>
              <a:gd name="connsiteY108" fmla="*/ 4075044 h 4088296"/>
              <a:gd name="connsiteX109" fmla="*/ 5943600 w 6440557"/>
              <a:gd name="connsiteY109" fmla="*/ 4088296 h 4088296"/>
              <a:gd name="connsiteX110" fmla="*/ 5512905 w 6440557"/>
              <a:gd name="connsiteY110" fmla="*/ 4075044 h 4088296"/>
              <a:gd name="connsiteX111" fmla="*/ 5453270 w 6440557"/>
              <a:gd name="connsiteY111" fmla="*/ 4068418 h 4088296"/>
              <a:gd name="connsiteX112" fmla="*/ 5387009 w 6440557"/>
              <a:gd name="connsiteY112" fmla="*/ 4048540 h 4088296"/>
              <a:gd name="connsiteX113" fmla="*/ 5367131 w 6440557"/>
              <a:gd name="connsiteY113" fmla="*/ 4041913 h 4088296"/>
              <a:gd name="connsiteX114" fmla="*/ 5320748 w 6440557"/>
              <a:gd name="connsiteY114" fmla="*/ 4035287 h 4088296"/>
              <a:gd name="connsiteX115" fmla="*/ 5274366 w 6440557"/>
              <a:gd name="connsiteY115" fmla="*/ 4022035 h 4088296"/>
              <a:gd name="connsiteX116" fmla="*/ 5227983 w 6440557"/>
              <a:gd name="connsiteY116" fmla="*/ 4015409 h 4088296"/>
              <a:gd name="connsiteX117" fmla="*/ 5148470 w 6440557"/>
              <a:gd name="connsiteY117" fmla="*/ 3988905 h 4088296"/>
              <a:gd name="connsiteX118" fmla="*/ 5088835 w 6440557"/>
              <a:gd name="connsiteY118" fmla="*/ 3969026 h 4088296"/>
              <a:gd name="connsiteX119" fmla="*/ 5068957 w 6440557"/>
              <a:gd name="connsiteY119" fmla="*/ 3962400 h 4088296"/>
              <a:gd name="connsiteX120" fmla="*/ 5049079 w 6440557"/>
              <a:gd name="connsiteY120" fmla="*/ 3955774 h 4088296"/>
              <a:gd name="connsiteX121" fmla="*/ 5022574 w 6440557"/>
              <a:gd name="connsiteY121" fmla="*/ 3949148 h 4088296"/>
              <a:gd name="connsiteX122" fmla="*/ 4976192 w 6440557"/>
              <a:gd name="connsiteY122" fmla="*/ 3929270 h 4088296"/>
              <a:gd name="connsiteX123" fmla="*/ 4929809 w 6440557"/>
              <a:gd name="connsiteY123" fmla="*/ 3916018 h 4088296"/>
              <a:gd name="connsiteX124" fmla="*/ 4843670 w 6440557"/>
              <a:gd name="connsiteY124" fmla="*/ 3882887 h 4088296"/>
              <a:gd name="connsiteX125" fmla="*/ 4757531 w 6440557"/>
              <a:gd name="connsiteY125" fmla="*/ 3856383 h 4088296"/>
              <a:gd name="connsiteX126" fmla="*/ 4731027 w 6440557"/>
              <a:gd name="connsiteY126" fmla="*/ 3849757 h 4088296"/>
              <a:gd name="connsiteX127" fmla="*/ 4684644 w 6440557"/>
              <a:gd name="connsiteY127" fmla="*/ 3836505 h 4088296"/>
              <a:gd name="connsiteX128" fmla="*/ 4625009 w 6440557"/>
              <a:gd name="connsiteY128" fmla="*/ 3823253 h 4088296"/>
              <a:gd name="connsiteX129" fmla="*/ 4545496 w 6440557"/>
              <a:gd name="connsiteY129" fmla="*/ 3803374 h 4088296"/>
              <a:gd name="connsiteX130" fmla="*/ 4505740 w 6440557"/>
              <a:gd name="connsiteY130" fmla="*/ 3783496 h 4088296"/>
              <a:gd name="connsiteX131" fmla="*/ 4452731 w 6440557"/>
              <a:gd name="connsiteY131" fmla="*/ 3770244 h 4088296"/>
              <a:gd name="connsiteX132" fmla="*/ 4386470 w 6440557"/>
              <a:gd name="connsiteY132" fmla="*/ 3743740 h 4088296"/>
              <a:gd name="connsiteX133" fmla="*/ 4333461 w 6440557"/>
              <a:gd name="connsiteY133" fmla="*/ 3730487 h 4088296"/>
              <a:gd name="connsiteX134" fmla="*/ 4293705 w 6440557"/>
              <a:gd name="connsiteY134" fmla="*/ 3717235 h 4088296"/>
              <a:gd name="connsiteX135" fmla="*/ 4273827 w 6440557"/>
              <a:gd name="connsiteY135" fmla="*/ 3703983 h 4088296"/>
              <a:gd name="connsiteX136" fmla="*/ 4214192 w 6440557"/>
              <a:gd name="connsiteY136" fmla="*/ 3684105 h 4088296"/>
              <a:gd name="connsiteX137" fmla="*/ 4194314 w 6440557"/>
              <a:gd name="connsiteY137" fmla="*/ 3677479 h 4088296"/>
              <a:gd name="connsiteX138" fmla="*/ 4141305 w 6440557"/>
              <a:gd name="connsiteY138" fmla="*/ 3664226 h 4088296"/>
              <a:gd name="connsiteX139" fmla="*/ 4114800 w 6440557"/>
              <a:gd name="connsiteY139" fmla="*/ 3657600 h 4088296"/>
              <a:gd name="connsiteX140" fmla="*/ 4075044 w 6440557"/>
              <a:gd name="connsiteY140" fmla="*/ 3644348 h 4088296"/>
              <a:gd name="connsiteX141" fmla="*/ 4055166 w 6440557"/>
              <a:gd name="connsiteY141" fmla="*/ 3637722 h 4088296"/>
              <a:gd name="connsiteX142" fmla="*/ 4002157 w 6440557"/>
              <a:gd name="connsiteY142" fmla="*/ 3617844 h 4088296"/>
              <a:gd name="connsiteX143" fmla="*/ 3949148 w 6440557"/>
              <a:gd name="connsiteY143" fmla="*/ 3604592 h 4088296"/>
              <a:gd name="connsiteX144" fmla="*/ 3882887 w 6440557"/>
              <a:gd name="connsiteY144" fmla="*/ 3584713 h 4088296"/>
              <a:gd name="connsiteX145" fmla="*/ 3849757 w 6440557"/>
              <a:gd name="connsiteY145" fmla="*/ 3571461 h 4088296"/>
              <a:gd name="connsiteX146" fmla="*/ 3796748 w 6440557"/>
              <a:gd name="connsiteY146" fmla="*/ 3558209 h 4088296"/>
              <a:gd name="connsiteX147" fmla="*/ 3770244 w 6440557"/>
              <a:gd name="connsiteY147" fmla="*/ 3544957 h 4088296"/>
              <a:gd name="connsiteX148" fmla="*/ 3743740 w 6440557"/>
              <a:gd name="connsiteY148" fmla="*/ 3538331 h 4088296"/>
              <a:gd name="connsiteX149" fmla="*/ 3723861 w 6440557"/>
              <a:gd name="connsiteY149" fmla="*/ 3531705 h 4088296"/>
              <a:gd name="connsiteX150" fmla="*/ 3670853 w 6440557"/>
              <a:gd name="connsiteY150" fmla="*/ 3505200 h 4088296"/>
              <a:gd name="connsiteX151" fmla="*/ 3637722 w 6440557"/>
              <a:gd name="connsiteY151" fmla="*/ 3498574 h 4088296"/>
              <a:gd name="connsiteX152" fmla="*/ 3611218 w 6440557"/>
              <a:gd name="connsiteY152" fmla="*/ 3491948 h 4088296"/>
              <a:gd name="connsiteX153" fmla="*/ 3571461 w 6440557"/>
              <a:gd name="connsiteY153" fmla="*/ 3472070 h 4088296"/>
              <a:gd name="connsiteX154" fmla="*/ 3544957 w 6440557"/>
              <a:gd name="connsiteY154" fmla="*/ 3458818 h 4088296"/>
              <a:gd name="connsiteX155" fmla="*/ 3505200 w 6440557"/>
              <a:gd name="connsiteY155" fmla="*/ 3445566 h 4088296"/>
              <a:gd name="connsiteX156" fmla="*/ 3472070 w 6440557"/>
              <a:gd name="connsiteY156" fmla="*/ 3432313 h 4088296"/>
              <a:gd name="connsiteX157" fmla="*/ 3425687 w 6440557"/>
              <a:gd name="connsiteY157" fmla="*/ 3405809 h 4088296"/>
              <a:gd name="connsiteX158" fmla="*/ 3379305 w 6440557"/>
              <a:gd name="connsiteY158" fmla="*/ 3392557 h 4088296"/>
              <a:gd name="connsiteX159" fmla="*/ 3326296 w 6440557"/>
              <a:gd name="connsiteY159" fmla="*/ 3366053 h 4088296"/>
              <a:gd name="connsiteX160" fmla="*/ 3200400 w 6440557"/>
              <a:gd name="connsiteY160" fmla="*/ 3319670 h 4088296"/>
              <a:gd name="connsiteX161" fmla="*/ 3160644 w 6440557"/>
              <a:gd name="connsiteY161" fmla="*/ 3299792 h 4088296"/>
              <a:gd name="connsiteX162" fmla="*/ 3107635 w 6440557"/>
              <a:gd name="connsiteY162" fmla="*/ 3279913 h 4088296"/>
              <a:gd name="connsiteX163" fmla="*/ 3021496 w 6440557"/>
              <a:gd name="connsiteY163" fmla="*/ 3220279 h 4088296"/>
              <a:gd name="connsiteX164" fmla="*/ 2961861 w 6440557"/>
              <a:gd name="connsiteY164" fmla="*/ 3187148 h 4088296"/>
              <a:gd name="connsiteX165" fmla="*/ 2948609 w 6440557"/>
              <a:gd name="connsiteY165" fmla="*/ 3167270 h 4088296"/>
              <a:gd name="connsiteX166" fmla="*/ 2842592 w 6440557"/>
              <a:gd name="connsiteY166" fmla="*/ 3114261 h 4088296"/>
              <a:gd name="connsiteX167" fmla="*/ 2816087 w 6440557"/>
              <a:gd name="connsiteY167" fmla="*/ 3094383 h 4088296"/>
              <a:gd name="connsiteX168" fmla="*/ 2796209 w 6440557"/>
              <a:gd name="connsiteY168" fmla="*/ 3074505 h 4088296"/>
              <a:gd name="connsiteX169" fmla="*/ 2769705 w 6440557"/>
              <a:gd name="connsiteY169" fmla="*/ 3061253 h 4088296"/>
              <a:gd name="connsiteX170" fmla="*/ 2736574 w 6440557"/>
              <a:gd name="connsiteY170" fmla="*/ 3034748 h 4088296"/>
              <a:gd name="connsiteX171" fmla="*/ 2716696 w 6440557"/>
              <a:gd name="connsiteY171" fmla="*/ 3028122 h 4088296"/>
              <a:gd name="connsiteX172" fmla="*/ 2683566 w 6440557"/>
              <a:gd name="connsiteY172" fmla="*/ 3014870 h 4088296"/>
              <a:gd name="connsiteX173" fmla="*/ 2663687 w 6440557"/>
              <a:gd name="connsiteY173" fmla="*/ 3008244 h 4088296"/>
              <a:gd name="connsiteX174" fmla="*/ 2630557 w 6440557"/>
              <a:gd name="connsiteY174" fmla="*/ 2988366 h 4088296"/>
              <a:gd name="connsiteX175" fmla="*/ 2604053 w 6440557"/>
              <a:gd name="connsiteY175" fmla="*/ 2968487 h 4088296"/>
              <a:gd name="connsiteX176" fmla="*/ 2564296 w 6440557"/>
              <a:gd name="connsiteY176" fmla="*/ 2955235 h 4088296"/>
              <a:gd name="connsiteX177" fmla="*/ 2504661 w 6440557"/>
              <a:gd name="connsiteY177" fmla="*/ 2915479 h 4088296"/>
              <a:gd name="connsiteX178" fmla="*/ 2471531 w 6440557"/>
              <a:gd name="connsiteY178" fmla="*/ 2895600 h 4088296"/>
              <a:gd name="connsiteX179" fmla="*/ 2398644 w 6440557"/>
              <a:gd name="connsiteY179" fmla="*/ 2869096 h 4088296"/>
              <a:gd name="connsiteX180" fmla="*/ 2345635 w 6440557"/>
              <a:gd name="connsiteY180" fmla="*/ 2849218 h 4088296"/>
              <a:gd name="connsiteX181" fmla="*/ 2325757 w 6440557"/>
              <a:gd name="connsiteY181" fmla="*/ 2829340 h 4088296"/>
              <a:gd name="connsiteX182" fmla="*/ 2279374 w 6440557"/>
              <a:gd name="connsiteY182" fmla="*/ 2816087 h 4088296"/>
              <a:gd name="connsiteX183" fmla="*/ 2239618 w 6440557"/>
              <a:gd name="connsiteY183" fmla="*/ 2802835 h 4088296"/>
              <a:gd name="connsiteX184" fmla="*/ 2193235 w 6440557"/>
              <a:gd name="connsiteY184" fmla="*/ 2789583 h 4088296"/>
              <a:gd name="connsiteX185" fmla="*/ 2146853 w 6440557"/>
              <a:gd name="connsiteY185" fmla="*/ 2776331 h 4088296"/>
              <a:gd name="connsiteX186" fmla="*/ 2093844 w 6440557"/>
              <a:gd name="connsiteY186" fmla="*/ 2749826 h 4088296"/>
              <a:gd name="connsiteX187" fmla="*/ 2067340 w 6440557"/>
              <a:gd name="connsiteY187" fmla="*/ 2743200 h 4088296"/>
              <a:gd name="connsiteX188" fmla="*/ 1981200 w 6440557"/>
              <a:gd name="connsiteY188" fmla="*/ 2710070 h 4088296"/>
              <a:gd name="connsiteX189" fmla="*/ 1961322 w 6440557"/>
              <a:gd name="connsiteY189" fmla="*/ 2703444 h 4088296"/>
              <a:gd name="connsiteX190" fmla="*/ 1901687 w 6440557"/>
              <a:gd name="connsiteY190" fmla="*/ 2690192 h 4088296"/>
              <a:gd name="connsiteX191" fmla="*/ 1868557 w 6440557"/>
              <a:gd name="connsiteY191" fmla="*/ 2676940 h 4088296"/>
              <a:gd name="connsiteX192" fmla="*/ 1802296 w 6440557"/>
              <a:gd name="connsiteY192" fmla="*/ 2657061 h 4088296"/>
              <a:gd name="connsiteX193" fmla="*/ 1775792 w 6440557"/>
              <a:gd name="connsiteY193" fmla="*/ 2643809 h 4088296"/>
              <a:gd name="connsiteX194" fmla="*/ 1729409 w 6440557"/>
              <a:gd name="connsiteY194" fmla="*/ 2637183 h 4088296"/>
              <a:gd name="connsiteX195" fmla="*/ 1696279 w 6440557"/>
              <a:gd name="connsiteY195" fmla="*/ 2630557 h 4088296"/>
              <a:gd name="connsiteX196" fmla="*/ 1669774 w 6440557"/>
              <a:gd name="connsiteY196" fmla="*/ 2623931 h 4088296"/>
              <a:gd name="connsiteX197" fmla="*/ 1610140 w 6440557"/>
              <a:gd name="connsiteY197" fmla="*/ 2604053 h 4088296"/>
              <a:gd name="connsiteX198" fmla="*/ 1563757 w 6440557"/>
              <a:gd name="connsiteY198" fmla="*/ 2597426 h 4088296"/>
              <a:gd name="connsiteX199" fmla="*/ 1504122 w 6440557"/>
              <a:gd name="connsiteY199" fmla="*/ 2584174 h 4088296"/>
              <a:gd name="connsiteX200" fmla="*/ 1451114 w 6440557"/>
              <a:gd name="connsiteY200" fmla="*/ 2570922 h 4088296"/>
              <a:gd name="connsiteX201" fmla="*/ 1384853 w 6440557"/>
              <a:gd name="connsiteY201" fmla="*/ 2557670 h 4088296"/>
              <a:gd name="connsiteX202" fmla="*/ 1364974 w 6440557"/>
              <a:gd name="connsiteY202" fmla="*/ 2551044 h 4088296"/>
              <a:gd name="connsiteX203" fmla="*/ 1265583 w 6440557"/>
              <a:gd name="connsiteY203" fmla="*/ 2544418 h 4088296"/>
              <a:gd name="connsiteX204" fmla="*/ 1046922 w 6440557"/>
              <a:gd name="connsiteY204" fmla="*/ 2531166 h 4088296"/>
              <a:gd name="connsiteX205" fmla="*/ 1007166 w 6440557"/>
              <a:gd name="connsiteY205" fmla="*/ 2524540 h 4088296"/>
              <a:gd name="connsiteX206" fmla="*/ 815009 w 6440557"/>
              <a:gd name="connsiteY206" fmla="*/ 2511287 h 4088296"/>
              <a:gd name="connsiteX207" fmla="*/ 543340 w 6440557"/>
              <a:gd name="connsiteY207" fmla="*/ 2517913 h 4088296"/>
              <a:gd name="connsiteX208" fmla="*/ 530087 w 6440557"/>
              <a:gd name="connsiteY208" fmla="*/ 2531166 h 4088296"/>
              <a:gd name="connsiteX209" fmla="*/ 510209 w 6440557"/>
              <a:gd name="connsiteY209" fmla="*/ 2544418 h 4088296"/>
              <a:gd name="connsiteX210" fmla="*/ 483705 w 6440557"/>
              <a:gd name="connsiteY210" fmla="*/ 2557670 h 4088296"/>
              <a:gd name="connsiteX211" fmla="*/ 424070 w 6440557"/>
              <a:gd name="connsiteY211" fmla="*/ 2590800 h 4088296"/>
              <a:gd name="connsiteX212" fmla="*/ 384314 w 6440557"/>
              <a:gd name="connsiteY212" fmla="*/ 2623931 h 4088296"/>
              <a:gd name="connsiteX213" fmla="*/ 344557 w 6440557"/>
              <a:gd name="connsiteY213" fmla="*/ 2630557 h 4088296"/>
              <a:gd name="connsiteX214" fmla="*/ 318053 w 6440557"/>
              <a:gd name="connsiteY214" fmla="*/ 2637183 h 4088296"/>
              <a:gd name="connsiteX215" fmla="*/ 238540 w 6440557"/>
              <a:gd name="connsiteY215" fmla="*/ 2643809 h 4088296"/>
              <a:gd name="connsiteX216" fmla="*/ 185531 w 6440557"/>
              <a:gd name="connsiteY216" fmla="*/ 2650435 h 4088296"/>
              <a:gd name="connsiteX217" fmla="*/ 165653 w 6440557"/>
              <a:gd name="connsiteY217" fmla="*/ 2663687 h 4088296"/>
              <a:gd name="connsiteX218" fmla="*/ 125896 w 6440557"/>
              <a:gd name="connsiteY218" fmla="*/ 2676940 h 4088296"/>
              <a:gd name="connsiteX219" fmla="*/ 106018 w 6440557"/>
              <a:gd name="connsiteY219" fmla="*/ 2690192 h 4088296"/>
              <a:gd name="connsiteX220" fmla="*/ 72887 w 6440557"/>
              <a:gd name="connsiteY220" fmla="*/ 2696818 h 4088296"/>
              <a:gd name="connsiteX221" fmla="*/ 33131 w 6440557"/>
              <a:gd name="connsiteY221" fmla="*/ 2710070 h 4088296"/>
              <a:gd name="connsiteX222" fmla="*/ 13253 w 6440557"/>
              <a:gd name="connsiteY222" fmla="*/ 2723322 h 4088296"/>
              <a:gd name="connsiteX223" fmla="*/ 0 w 6440557"/>
              <a:gd name="connsiteY223" fmla="*/ 2716696 h 408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440557" h="4088296">
                <a:moveTo>
                  <a:pt x="4412974" y="0"/>
                </a:moveTo>
                <a:cubicBezTo>
                  <a:pt x="4417392" y="11044"/>
                  <a:pt x="4419923" y="23045"/>
                  <a:pt x="4426227" y="33131"/>
                </a:cubicBezTo>
                <a:cubicBezTo>
                  <a:pt x="4431193" y="41077"/>
                  <a:pt x="4440106" y="45810"/>
                  <a:pt x="4446105" y="53009"/>
                </a:cubicBezTo>
                <a:cubicBezTo>
                  <a:pt x="4451203" y="59127"/>
                  <a:pt x="4454728" y="66407"/>
                  <a:pt x="4459357" y="72887"/>
                </a:cubicBezTo>
                <a:cubicBezTo>
                  <a:pt x="4465776" y="81874"/>
                  <a:pt x="4472902" y="90345"/>
                  <a:pt x="4479235" y="99392"/>
                </a:cubicBezTo>
                <a:cubicBezTo>
                  <a:pt x="4488369" y="112440"/>
                  <a:pt x="4498617" y="124902"/>
                  <a:pt x="4505740" y="139148"/>
                </a:cubicBezTo>
                <a:cubicBezTo>
                  <a:pt x="4510157" y="147983"/>
                  <a:pt x="4513065" y="157751"/>
                  <a:pt x="4518992" y="165653"/>
                </a:cubicBezTo>
                <a:cubicBezTo>
                  <a:pt x="4526488" y="175648"/>
                  <a:pt x="4537269" y="182754"/>
                  <a:pt x="4545496" y="192157"/>
                </a:cubicBezTo>
                <a:cubicBezTo>
                  <a:pt x="4580014" y="231606"/>
                  <a:pt x="4549074" y="207795"/>
                  <a:pt x="4585253" y="231913"/>
                </a:cubicBezTo>
                <a:cubicBezTo>
                  <a:pt x="4589670" y="238539"/>
                  <a:pt x="4593407" y="245674"/>
                  <a:pt x="4598505" y="251792"/>
                </a:cubicBezTo>
                <a:cubicBezTo>
                  <a:pt x="4604504" y="258991"/>
                  <a:pt x="4612936" y="264045"/>
                  <a:pt x="4618383" y="271670"/>
                </a:cubicBezTo>
                <a:cubicBezTo>
                  <a:pt x="4624124" y="279708"/>
                  <a:pt x="4625894" y="290136"/>
                  <a:pt x="4631635" y="298174"/>
                </a:cubicBezTo>
                <a:cubicBezTo>
                  <a:pt x="4637082" y="305800"/>
                  <a:pt x="4645761" y="310656"/>
                  <a:pt x="4651514" y="318053"/>
                </a:cubicBezTo>
                <a:cubicBezTo>
                  <a:pt x="4661292" y="330625"/>
                  <a:pt x="4668069" y="345372"/>
                  <a:pt x="4678018" y="357809"/>
                </a:cubicBezTo>
                <a:cubicBezTo>
                  <a:pt x="4685823" y="367565"/>
                  <a:pt x="4696717" y="374557"/>
                  <a:pt x="4704522" y="384313"/>
                </a:cubicBezTo>
                <a:cubicBezTo>
                  <a:pt x="4714472" y="396750"/>
                  <a:pt x="4721471" y="411328"/>
                  <a:pt x="4731027" y="424070"/>
                </a:cubicBezTo>
                <a:cubicBezTo>
                  <a:pt x="4744279" y="441740"/>
                  <a:pt x="4758531" y="458702"/>
                  <a:pt x="4770783" y="477079"/>
                </a:cubicBezTo>
                <a:cubicBezTo>
                  <a:pt x="4779618" y="490331"/>
                  <a:pt x="4787091" y="504600"/>
                  <a:pt x="4797287" y="516835"/>
                </a:cubicBezTo>
                <a:cubicBezTo>
                  <a:pt x="4809285" y="531233"/>
                  <a:pt x="4825336" y="541957"/>
                  <a:pt x="4837044" y="556592"/>
                </a:cubicBezTo>
                <a:cubicBezTo>
                  <a:pt x="4845879" y="567635"/>
                  <a:pt x="4855703" y="577955"/>
                  <a:pt x="4863548" y="589722"/>
                </a:cubicBezTo>
                <a:cubicBezTo>
                  <a:pt x="4869027" y="597941"/>
                  <a:pt x="4871059" y="608188"/>
                  <a:pt x="4876800" y="616226"/>
                </a:cubicBezTo>
                <a:cubicBezTo>
                  <a:pt x="4882247" y="623852"/>
                  <a:pt x="4890680" y="628906"/>
                  <a:pt x="4896679" y="636105"/>
                </a:cubicBezTo>
                <a:cubicBezTo>
                  <a:pt x="4901777" y="642223"/>
                  <a:pt x="4905302" y="649503"/>
                  <a:pt x="4909931" y="655983"/>
                </a:cubicBezTo>
                <a:cubicBezTo>
                  <a:pt x="4916350" y="664969"/>
                  <a:pt x="4922622" y="674102"/>
                  <a:pt x="4929809" y="682487"/>
                </a:cubicBezTo>
                <a:cubicBezTo>
                  <a:pt x="4935907" y="689602"/>
                  <a:pt x="4943688" y="695167"/>
                  <a:pt x="4949687" y="702366"/>
                </a:cubicBezTo>
                <a:cubicBezTo>
                  <a:pt x="4954785" y="708484"/>
                  <a:pt x="4957842" y="716126"/>
                  <a:pt x="4962940" y="722244"/>
                </a:cubicBezTo>
                <a:cubicBezTo>
                  <a:pt x="4968939" y="729443"/>
                  <a:pt x="4976819" y="734923"/>
                  <a:pt x="4982818" y="742122"/>
                </a:cubicBezTo>
                <a:cubicBezTo>
                  <a:pt x="4987916" y="748240"/>
                  <a:pt x="4991441" y="755520"/>
                  <a:pt x="4996070" y="762000"/>
                </a:cubicBezTo>
                <a:cubicBezTo>
                  <a:pt x="5002489" y="770987"/>
                  <a:pt x="5008761" y="780120"/>
                  <a:pt x="5015948" y="788505"/>
                </a:cubicBezTo>
                <a:cubicBezTo>
                  <a:pt x="5022046" y="795620"/>
                  <a:pt x="5029728" y="801268"/>
                  <a:pt x="5035827" y="808383"/>
                </a:cubicBezTo>
                <a:cubicBezTo>
                  <a:pt x="5043014" y="816768"/>
                  <a:pt x="5048317" y="826678"/>
                  <a:pt x="5055705" y="834887"/>
                </a:cubicBezTo>
                <a:cubicBezTo>
                  <a:pt x="5055759" y="834947"/>
                  <a:pt x="5096915" y="876097"/>
                  <a:pt x="5108714" y="887896"/>
                </a:cubicBezTo>
                <a:cubicBezTo>
                  <a:pt x="5115340" y="894522"/>
                  <a:pt x="5123394" y="899977"/>
                  <a:pt x="5128592" y="907774"/>
                </a:cubicBezTo>
                <a:cubicBezTo>
                  <a:pt x="5157879" y="951707"/>
                  <a:pt x="5123461" y="902893"/>
                  <a:pt x="5161722" y="947531"/>
                </a:cubicBezTo>
                <a:cubicBezTo>
                  <a:pt x="5168909" y="955916"/>
                  <a:pt x="5175181" y="965049"/>
                  <a:pt x="5181600" y="974035"/>
                </a:cubicBezTo>
                <a:cubicBezTo>
                  <a:pt x="5186229" y="980515"/>
                  <a:pt x="5189222" y="988282"/>
                  <a:pt x="5194853" y="993913"/>
                </a:cubicBezTo>
                <a:cubicBezTo>
                  <a:pt x="5200484" y="999544"/>
                  <a:pt x="5208105" y="1002748"/>
                  <a:pt x="5214731" y="1007166"/>
                </a:cubicBezTo>
                <a:cubicBezTo>
                  <a:pt x="5229652" y="1051930"/>
                  <a:pt x="5208959" y="1003409"/>
                  <a:pt x="5241235" y="1040296"/>
                </a:cubicBezTo>
                <a:cubicBezTo>
                  <a:pt x="5241237" y="1040298"/>
                  <a:pt x="5274365" y="1089990"/>
                  <a:pt x="5280992" y="1099931"/>
                </a:cubicBezTo>
                <a:cubicBezTo>
                  <a:pt x="5285409" y="1106557"/>
                  <a:pt x="5288613" y="1114178"/>
                  <a:pt x="5294244" y="1119809"/>
                </a:cubicBezTo>
                <a:lnTo>
                  <a:pt x="5327374" y="1152940"/>
                </a:lnTo>
                <a:cubicBezTo>
                  <a:pt x="5329583" y="1159566"/>
                  <a:pt x="5329809" y="1167231"/>
                  <a:pt x="5334000" y="1172818"/>
                </a:cubicBezTo>
                <a:cubicBezTo>
                  <a:pt x="5343371" y="1185312"/>
                  <a:pt x="5367131" y="1205948"/>
                  <a:pt x="5367131" y="1205948"/>
                </a:cubicBezTo>
                <a:cubicBezTo>
                  <a:pt x="5369340" y="1212574"/>
                  <a:pt x="5370164" y="1219837"/>
                  <a:pt x="5373757" y="1225826"/>
                </a:cubicBezTo>
                <a:cubicBezTo>
                  <a:pt x="5376971" y="1231183"/>
                  <a:pt x="5383106" y="1234201"/>
                  <a:pt x="5387009" y="1239079"/>
                </a:cubicBezTo>
                <a:cubicBezTo>
                  <a:pt x="5391984" y="1245297"/>
                  <a:pt x="5396700" y="1251834"/>
                  <a:pt x="5400261" y="1258957"/>
                </a:cubicBezTo>
                <a:cubicBezTo>
                  <a:pt x="5403385" y="1265204"/>
                  <a:pt x="5403422" y="1272771"/>
                  <a:pt x="5406887" y="1278835"/>
                </a:cubicBezTo>
                <a:cubicBezTo>
                  <a:pt x="5412366" y="1288424"/>
                  <a:pt x="5420913" y="1295975"/>
                  <a:pt x="5426766" y="1305340"/>
                </a:cubicBezTo>
                <a:cubicBezTo>
                  <a:pt x="5438164" y="1323576"/>
                  <a:pt x="5449014" y="1359927"/>
                  <a:pt x="5466522" y="1371600"/>
                </a:cubicBezTo>
                <a:lnTo>
                  <a:pt x="5486400" y="1384853"/>
                </a:lnTo>
                <a:cubicBezTo>
                  <a:pt x="5490818" y="1391479"/>
                  <a:pt x="5496091" y="1397608"/>
                  <a:pt x="5499653" y="1404731"/>
                </a:cubicBezTo>
                <a:cubicBezTo>
                  <a:pt x="5522205" y="1449832"/>
                  <a:pt x="5485051" y="1395943"/>
                  <a:pt x="5519531" y="1451113"/>
                </a:cubicBezTo>
                <a:cubicBezTo>
                  <a:pt x="5525384" y="1460478"/>
                  <a:pt x="5532783" y="1468783"/>
                  <a:pt x="5539409" y="1477618"/>
                </a:cubicBezTo>
                <a:cubicBezTo>
                  <a:pt x="5552738" y="1530935"/>
                  <a:pt x="5535263" y="1476678"/>
                  <a:pt x="5572540" y="1537253"/>
                </a:cubicBezTo>
                <a:cubicBezTo>
                  <a:pt x="5582894" y="1554077"/>
                  <a:pt x="5588086" y="1573824"/>
                  <a:pt x="5599044" y="1590261"/>
                </a:cubicBezTo>
                <a:cubicBezTo>
                  <a:pt x="5603461" y="1596887"/>
                  <a:pt x="5609062" y="1602863"/>
                  <a:pt x="5612296" y="1610140"/>
                </a:cubicBezTo>
                <a:cubicBezTo>
                  <a:pt x="5617969" y="1622905"/>
                  <a:pt x="5618361" y="1637918"/>
                  <a:pt x="5625548" y="1649896"/>
                </a:cubicBezTo>
                <a:cubicBezTo>
                  <a:pt x="5633987" y="1663961"/>
                  <a:pt x="5652340" y="1692626"/>
                  <a:pt x="5658679" y="1709531"/>
                </a:cubicBezTo>
                <a:cubicBezTo>
                  <a:pt x="5661876" y="1718058"/>
                  <a:pt x="5663519" y="1727105"/>
                  <a:pt x="5665305" y="1736035"/>
                </a:cubicBezTo>
                <a:cubicBezTo>
                  <a:pt x="5667940" y="1749209"/>
                  <a:pt x="5670155" y="1762475"/>
                  <a:pt x="5671931" y="1775792"/>
                </a:cubicBezTo>
                <a:cubicBezTo>
                  <a:pt x="5677821" y="1819966"/>
                  <a:pt x="5675750" y="1830823"/>
                  <a:pt x="5685183" y="1868557"/>
                </a:cubicBezTo>
                <a:cubicBezTo>
                  <a:pt x="5689834" y="1887162"/>
                  <a:pt x="5698984" y="1903335"/>
                  <a:pt x="5705061" y="1921566"/>
                </a:cubicBezTo>
                <a:cubicBezTo>
                  <a:pt x="5710146" y="1936820"/>
                  <a:pt x="5714083" y="1952435"/>
                  <a:pt x="5718314" y="1967948"/>
                </a:cubicBezTo>
                <a:cubicBezTo>
                  <a:pt x="5720710" y="1976734"/>
                  <a:pt x="5721241" y="1986131"/>
                  <a:pt x="5724940" y="1994453"/>
                </a:cubicBezTo>
                <a:cubicBezTo>
                  <a:pt x="5730170" y="2006222"/>
                  <a:pt x="5739059" y="2016064"/>
                  <a:pt x="5744818" y="2027583"/>
                </a:cubicBezTo>
                <a:cubicBezTo>
                  <a:pt x="5747942" y="2033830"/>
                  <a:pt x="5748992" y="2040921"/>
                  <a:pt x="5751444" y="2047461"/>
                </a:cubicBezTo>
                <a:cubicBezTo>
                  <a:pt x="5755620" y="2058598"/>
                  <a:pt x="5759774" y="2069764"/>
                  <a:pt x="5764696" y="2080592"/>
                </a:cubicBezTo>
                <a:cubicBezTo>
                  <a:pt x="5770827" y="2094080"/>
                  <a:pt x="5778443" y="2106860"/>
                  <a:pt x="5784574" y="2120348"/>
                </a:cubicBezTo>
                <a:cubicBezTo>
                  <a:pt x="5794343" y="2141840"/>
                  <a:pt x="5810480" y="2192635"/>
                  <a:pt x="5824331" y="2206487"/>
                </a:cubicBezTo>
                <a:cubicBezTo>
                  <a:pt x="5828748" y="2210905"/>
                  <a:pt x="5833584" y="2214941"/>
                  <a:pt x="5837583" y="2219740"/>
                </a:cubicBezTo>
                <a:cubicBezTo>
                  <a:pt x="5853933" y="2239361"/>
                  <a:pt x="5870206" y="2265359"/>
                  <a:pt x="5883966" y="2286000"/>
                </a:cubicBezTo>
                <a:cubicBezTo>
                  <a:pt x="5893469" y="2300255"/>
                  <a:pt x="5906132" y="2320049"/>
                  <a:pt x="5917096" y="2332383"/>
                </a:cubicBezTo>
                <a:cubicBezTo>
                  <a:pt x="5927472" y="2344056"/>
                  <a:pt x="5940856" y="2353019"/>
                  <a:pt x="5950227" y="2365513"/>
                </a:cubicBezTo>
                <a:cubicBezTo>
                  <a:pt x="5951259" y="2366889"/>
                  <a:pt x="6006415" y="2441581"/>
                  <a:pt x="6016487" y="2451653"/>
                </a:cubicBezTo>
                <a:cubicBezTo>
                  <a:pt x="6029739" y="2464905"/>
                  <a:pt x="6044999" y="2476416"/>
                  <a:pt x="6056244" y="2491409"/>
                </a:cubicBezTo>
                <a:cubicBezTo>
                  <a:pt x="6062870" y="2500244"/>
                  <a:pt x="6070440" y="2508443"/>
                  <a:pt x="6076122" y="2517913"/>
                </a:cubicBezTo>
                <a:cubicBezTo>
                  <a:pt x="6083745" y="2530618"/>
                  <a:pt x="6087285" y="2545687"/>
                  <a:pt x="6096000" y="2557670"/>
                </a:cubicBezTo>
                <a:cubicBezTo>
                  <a:pt x="6105186" y="2570301"/>
                  <a:pt x="6120468" y="2577805"/>
                  <a:pt x="6129131" y="2590800"/>
                </a:cubicBezTo>
                <a:cubicBezTo>
                  <a:pt x="6148509" y="2619868"/>
                  <a:pt x="6137605" y="2604308"/>
                  <a:pt x="6162261" y="2637183"/>
                </a:cubicBezTo>
                <a:cubicBezTo>
                  <a:pt x="6176474" y="2679823"/>
                  <a:pt x="6157744" y="2633510"/>
                  <a:pt x="6188766" y="2676940"/>
                </a:cubicBezTo>
                <a:cubicBezTo>
                  <a:pt x="6194507" y="2684978"/>
                  <a:pt x="6197221" y="2694810"/>
                  <a:pt x="6202018" y="2703444"/>
                </a:cubicBezTo>
                <a:cubicBezTo>
                  <a:pt x="6208272" y="2714702"/>
                  <a:pt x="6215642" y="2725316"/>
                  <a:pt x="6221896" y="2736574"/>
                </a:cubicBezTo>
                <a:cubicBezTo>
                  <a:pt x="6226693" y="2745209"/>
                  <a:pt x="6229913" y="2754703"/>
                  <a:pt x="6235148" y="2763079"/>
                </a:cubicBezTo>
                <a:cubicBezTo>
                  <a:pt x="6241001" y="2772444"/>
                  <a:pt x="6249174" y="2780218"/>
                  <a:pt x="6255027" y="2789583"/>
                </a:cubicBezTo>
                <a:cubicBezTo>
                  <a:pt x="6272590" y="2817683"/>
                  <a:pt x="6265825" y="2817805"/>
                  <a:pt x="6281531" y="2849218"/>
                </a:cubicBezTo>
                <a:cubicBezTo>
                  <a:pt x="6285092" y="2856341"/>
                  <a:pt x="6290832" y="2862182"/>
                  <a:pt x="6294783" y="2869096"/>
                </a:cubicBezTo>
                <a:cubicBezTo>
                  <a:pt x="6299684" y="2877672"/>
                  <a:pt x="6303618" y="2886765"/>
                  <a:pt x="6308035" y="2895600"/>
                </a:cubicBezTo>
                <a:cubicBezTo>
                  <a:pt x="6315727" y="2926370"/>
                  <a:pt x="6313653" y="2923149"/>
                  <a:pt x="6327914" y="2955235"/>
                </a:cubicBezTo>
                <a:cubicBezTo>
                  <a:pt x="6331926" y="2964261"/>
                  <a:pt x="6338042" y="2972369"/>
                  <a:pt x="6341166" y="2981740"/>
                </a:cubicBezTo>
                <a:cubicBezTo>
                  <a:pt x="6346925" y="2999019"/>
                  <a:pt x="6348659" y="3017470"/>
                  <a:pt x="6354418" y="3034748"/>
                </a:cubicBezTo>
                <a:cubicBezTo>
                  <a:pt x="6361703" y="3056603"/>
                  <a:pt x="6363733" y="3063990"/>
                  <a:pt x="6374296" y="3087757"/>
                </a:cubicBezTo>
                <a:cubicBezTo>
                  <a:pt x="6378308" y="3096783"/>
                  <a:pt x="6383131" y="3105426"/>
                  <a:pt x="6387548" y="3114261"/>
                </a:cubicBezTo>
                <a:cubicBezTo>
                  <a:pt x="6389757" y="3123096"/>
                  <a:pt x="6390976" y="3132239"/>
                  <a:pt x="6394174" y="3140766"/>
                </a:cubicBezTo>
                <a:cubicBezTo>
                  <a:pt x="6414740" y="3195608"/>
                  <a:pt x="6402796" y="3135493"/>
                  <a:pt x="6420679" y="3207026"/>
                </a:cubicBezTo>
                <a:lnTo>
                  <a:pt x="6433931" y="3260035"/>
                </a:lnTo>
                <a:cubicBezTo>
                  <a:pt x="6436140" y="3282122"/>
                  <a:pt x="6440557" y="3304099"/>
                  <a:pt x="6440557" y="3326296"/>
                </a:cubicBezTo>
                <a:cubicBezTo>
                  <a:pt x="6440557" y="3402434"/>
                  <a:pt x="6439825" y="3537197"/>
                  <a:pt x="6427305" y="3631096"/>
                </a:cubicBezTo>
                <a:cubicBezTo>
                  <a:pt x="6425817" y="3642259"/>
                  <a:pt x="6423642" y="3653361"/>
                  <a:pt x="6420679" y="3664226"/>
                </a:cubicBezTo>
                <a:cubicBezTo>
                  <a:pt x="6417004" y="3677703"/>
                  <a:pt x="6409724" y="3690204"/>
                  <a:pt x="6407427" y="3703983"/>
                </a:cubicBezTo>
                <a:cubicBezTo>
                  <a:pt x="6405218" y="3717235"/>
                  <a:pt x="6404059" y="3730706"/>
                  <a:pt x="6400800" y="3743740"/>
                </a:cubicBezTo>
                <a:cubicBezTo>
                  <a:pt x="6392612" y="3776492"/>
                  <a:pt x="6388006" y="3782580"/>
                  <a:pt x="6374296" y="3810000"/>
                </a:cubicBezTo>
                <a:cubicBezTo>
                  <a:pt x="6359950" y="3867386"/>
                  <a:pt x="6377518" y="3805259"/>
                  <a:pt x="6354418" y="3863009"/>
                </a:cubicBezTo>
                <a:cubicBezTo>
                  <a:pt x="6330762" y="3922149"/>
                  <a:pt x="6353410" y="3884400"/>
                  <a:pt x="6327914" y="3922644"/>
                </a:cubicBezTo>
                <a:cubicBezTo>
                  <a:pt x="6325705" y="3931479"/>
                  <a:pt x="6324485" y="3940621"/>
                  <a:pt x="6321287" y="3949148"/>
                </a:cubicBezTo>
                <a:cubicBezTo>
                  <a:pt x="6303857" y="3995625"/>
                  <a:pt x="6314011" y="3957075"/>
                  <a:pt x="6294783" y="3995531"/>
                </a:cubicBezTo>
                <a:cubicBezTo>
                  <a:pt x="6291659" y="4001778"/>
                  <a:pt x="6292348" y="4009821"/>
                  <a:pt x="6288157" y="4015409"/>
                </a:cubicBezTo>
                <a:cubicBezTo>
                  <a:pt x="6278786" y="4027903"/>
                  <a:pt x="6266071" y="4037496"/>
                  <a:pt x="6255027" y="4048540"/>
                </a:cubicBezTo>
                <a:cubicBezTo>
                  <a:pt x="6250609" y="4052958"/>
                  <a:pt x="6247996" y="4061226"/>
                  <a:pt x="6241774" y="4061792"/>
                </a:cubicBezTo>
                <a:cubicBezTo>
                  <a:pt x="6138014" y="4071225"/>
                  <a:pt x="6193221" y="4066680"/>
                  <a:pt x="6076122" y="4075044"/>
                </a:cubicBezTo>
                <a:cubicBezTo>
                  <a:pt x="6022668" y="4088408"/>
                  <a:pt x="6029931" y="4088296"/>
                  <a:pt x="5943600" y="4088296"/>
                </a:cubicBezTo>
                <a:cubicBezTo>
                  <a:pt x="5853444" y="4088296"/>
                  <a:pt x="5618425" y="4078952"/>
                  <a:pt x="5512905" y="4075044"/>
                </a:cubicBezTo>
                <a:cubicBezTo>
                  <a:pt x="5493027" y="4072835"/>
                  <a:pt x="5473038" y="4071459"/>
                  <a:pt x="5453270" y="4068418"/>
                </a:cubicBezTo>
                <a:cubicBezTo>
                  <a:pt x="5434675" y="4065557"/>
                  <a:pt x="5402485" y="4053699"/>
                  <a:pt x="5387009" y="4048540"/>
                </a:cubicBezTo>
                <a:cubicBezTo>
                  <a:pt x="5380383" y="4046331"/>
                  <a:pt x="5374045" y="4042901"/>
                  <a:pt x="5367131" y="4041913"/>
                </a:cubicBezTo>
                <a:lnTo>
                  <a:pt x="5320748" y="4035287"/>
                </a:lnTo>
                <a:cubicBezTo>
                  <a:pt x="5303717" y="4029610"/>
                  <a:pt x="5292670" y="4025363"/>
                  <a:pt x="5274366" y="4022035"/>
                </a:cubicBezTo>
                <a:cubicBezTo>
                  <a:pt x="5259000" y="4019241"/>
                  <a:pt x="5243444" y="4017618"/>
                  <a:pt x="5227983" y="4015409"/>
                </a:cubicBezTo>
                <a:cubicBezTo>
                  <a:pt x="5168215" y="3985525"/>
                  <a:pt x="5242359" y="4020201"/>
                  <a:pt x="5148470" y="3988905"/>
                </a:cubicBezTo>
                <a:lnTo>
                  <a:pt x="5088835" y="3969026"/>
                </a:lnTo>
                <a:lnTo>
                  <a:pt x="5068957" y="3962400"/>
                </a:lnTo>
                <a:cubicBezTo>
                  <a:pt x="5062331" y="3960191"/>
                  <a:pt x="5055855" y="3957468"/>
                  <a:pt x="5049079" y="3955774"/>
                </a:cubicBezTo>
                <a:cubicBezTo>
                  <a:pt x="5040244" y="3953565"/>
                  <a:pt x="5031133" y="3952260"/>
                  <a:pt x="5022574" y="3949148"/>
                </a:cubicBezTo>
                <a:cubicBezTo>
                  <a:pt x="5006766" y="3943400"/>
                  <a:pt x="4992033" y="3934927"/>
                  <a:pt x="4976192" y="3929270"/>
                </a:cubicBezTo>
                <a:cubicBezTo>
                  <a:pt x="4961049" y="3923862"/>
                  <a:pt x="4944952" y="3921426"/>
                  <a:pt x="4929809" y="3916018"/>
                </a:cubicBezTo>
                <a:cubicBezTo>
                  <a:pt x="4883296" y="3899406"/>
                  <a:pt x="4888830" y="3894177"/>
                  <a:pt x="4843670" y="3882887"/>
                </a:cubicBezTo>
                <a:cubicBezTo>
                  <a:pt x="4717823" y="3851426"/>
                  <a:pt x="4847602" y="3886407"/>
                  <a:pt x="4757531" y="3856383"/>
                </a:cubicBezTo>
                <a:cubicBezTo>
                  <a:pt x="4748892" y="3853503"/>
                  <a:pt x="4739813" y="3852153"/>
                  <a:pt x="4731027" y="3849757"/>
                </a:cubicBezTo>
                <a:cubicBezTo>
                  <a:pt x="4715514" y="3845526"/>
                  <a:pt x="4700244" y="3840405"/>
                  <a:pt x="4684644" y="3836505"/>
                </a:cubicBezTo>
                <a:cubicBezTo>
                  <a:pt x="4664889" y="3831566"/>
                  <a:pt x="4644589" y="3828847"/>
                  <a:pt x="4625009" y="3823253"/>
                </a:cubicBezTo>
                <a:cubicBezTo>
                  <a:pt x="4539269" y="3798755"/>
                  <a:pt x="4653694" y="3818831"/>
                  <a:pt x="4545496" y="3803374"/>
                </a:cubicBezTo>
                <a:cubicBezTo>
                  <a:pt x="4532244" y="3796748"/>
                  <a:pt x="4519693" y="3788479"/>
                  <a:pt x="4505740" y="3783496"/>
                </a:cubicBezTo>
                <a:cubicBezTo>
                  <a:pt x="4488588" y="3777370"/>
                  <a:pt x="4469472" y="3777419"/>
                  <a:pt x="4452731" y="3770244"/>
                </a:cubicBezTo>
                <a:cubicBezTo>
                  <a:pt x="4433490" y="3761998"/>
                  <a:pt x="4408370" y="3749713"/>
                  <a:pt x="4386470" y="3743740"/>
                </a:cubicBezTo>
                <a:cubicBezTo>
                  <a:pt x="4368898" y="3738948"/>
                  <a:pt x="4350740" y="3736247"/>
                  <a:pt x="4333461" y="3730487"/>
                </a:cubicBezTo>
                <a:cubicBezTo>
                  <a:pt x="4320209" y="3726070"/>
                  <a:pt x="4305328" y="3724984"/>
                  <a:pt x="4293705" y="3717235"/>
                </a:cubicBezTo>
                <a:cubicBezTo>
                  <a:pt x="4287079" y="3712818"/>
                  <a:pt x="4281178" y="3707046"/>
                  <a:pt x="4273827" y="3703983"/>
                </a:cubicBezTo>
                <a:cubicBezTo>
                  <a:pt x="4254485" y="3695924"/>
                  <a:pt x="4234070" y="3690731"/>
                  <a:pt x="4214192" y="3684105"/>
                </a:cubicBezTo>
                <a:cubicBezTo>
                  <a:pt x="4207566" y="3681896"/>
                  <a:pt x="4201090" y="3679173"/>
                  <a:pt x="4194314" y="3677479"/>
                </a:cubicBezTo>
                <a:lnTo>
                  <a:pt x="4141305" y="3664226"/>
                </a:lnTo>
                <a:cubicBezTo>
                  <a:pt x="4132470" y="3662017"/>
                  <a:pt x="4123440" y="3660480"/>
                  <a:pt x="4114800" y="3657600"/>
                </a:cubicBezTo>
                <a:lnTo>
                  <a:pt x="4075044" y="3644348"/>
                </a:lnTo>
                <a:cubicBezTo>
                  <a:pt x="4068418" y="3642139"/>
                  <a:pt x="4061706" y="3640174"/>
                  <a:pt x="4055166" y="3637722"/>
                </a:cubicBezTo>
                <a:cubicBezTo>
                  <a:pt x="4037496" y="3631096"/>
                  <a:pt x="4020169" y="3623473"/>
                  <a:pt x="4002157" y="3617844"/>
                </a:cubicBezTo>
                <a:cubicBezTo>
                  <a:pt x="3984773" y="3612411"/>
                  <a:pt x="3966818" y="3609009"/>
                  <a:pt x="3949148" y="3604592"/>
                </a:cubicBezTo>
                <a:cubicBezTo>
                  <a:pt x="3923111" y="3598083"/>
                  <a:pt x="3909778" y="3595470"/>
                  <a:pt x="3882887" y="3584713"/>
                </a:cubicBezTo>
                <a:cubicBezTo>
                  <a:pt x="3871844" y="3580296"/>
                  <a:pt x="3861125" y="3574959"/>
                  <a:pt x="3849757" y="3571461"/>
                </a:cubicBezTo>
                <a:cubicBezTo>
                  <a:pt x="3832349" y="3566105"/>
                  <a:pt x="3796748" y="3558209"/>
                  <a:pt x="3796748" y="3558209"/>
                </a:cubicBezTo>
                <a:cubicBezTo>
                  <a:pt x="3787913" y="3553792"/>
                  <a:pt x="3779493" y="3548425"/>
                  <a:pt x="3770244" y="3544957"/>
                </a:cubicBezTo>
                <a:cubicBezTo>
                  <a:pt x="3761717" y="3541759"/>
                  <a:pt x="3752496" y="3540833"/>
                  <a:pt x="3743740" y="3538331"/>
                </a:cubicBezTo>
                <a:cubicBezTo>
                  <a:pt x="3737024" y="3536412"/>
                  <a:pt x="3730487" y="3533914"/>
                  <a:pt x="3723861" y="3531705"/>
                </a:cubicBezTo>
                <a:cubicBezTo>
                  <a:pt x="3701488" y="3516789"/>
                  <a:pt x="3700322" y="3514041"/>
                  <a:pt x="3670853" y="3505200"/>
                </a:cubicBezTo>
                <a:cubicBezTo>
                  <a:pt x="3660066" y="3501964"/>
                  <a:pt x="3648716" y="3501017"/>
                  <a:pt x="3637722" y="3498574"/>
                </a:cubicBezTo>
                <a:cubicBezTo>
                  <a:pt x="3628832" y="3496599"/>
                  <a:pt x="3620053" y="3494157"/>
                  <a:pt x="3611218" y="3491948"/>
                </a:cubicBezTo>
                <a:cubicBezTo>
                  <a:pt x="3573017" y="3466480"/>
                  <a:pt x="3609869" y="3488530"/>
                  <a:pt x="3571461" y="3472070"/>
                </a:cubicBezTo>
                <a:cubicBezTo>
                  <a:pt x="3562382" y="3468179"/>
                  <a:pt x="3554128" y="3462486"/>
                  <a:pt x="3544957" y="3458818"/>
                </a:cubicBezTo>
                <a:cubicBezTo>
                  <a:pt x="3531987" y="3453630"/>
                  <a:pt x="3518170" y="3450754"/>
                  <a:pt x="3505200" y="3445566"/>
                </a:cubicBezTo>
                <a:cubicBezTo>
                  <a:pt x="3494157" y="3441148"/>
                  <a:pt x="3482708" y="3437632"/>
                  <a:pt x="3472070" y="3432313"/>
                </a:cubicBezTo>
                <a:cubicBezTo>
                  <a:pt x="3456143" y="3424349"/>
                  <a:pt x="3442054" y="3412824"/>
                  <a:pt x="3425687" y="3405809"/>
                </a:cubicBezTo>
                <a:cubicBezTo>
                  <a:pt x="3410908" y="3399475"/>
                  <a:pt x="3394234" y="3398529"/>
                  <a:pt x="3379305" y="3392557"/>
                </a:cubicBezTo>
                <a:cubicBezTo>
                  <a:pt x="3360963" y="3385220"/>
                  <a:pt x="3344591" y="3373507"/>
                  <a:pt x="3326296" y="3366053"/>
                </a:cubicBezTo>
                <a:cubicBezTo>
                  <a:pt x="3284879" y="3349179"/>
                  <a:pt x="3237612" y="3344478"/>
                  <a:pt x="3200400" y="3319670"/>
                </a:cubicBezTo>
                <a:cubicBezTo>
                  <a:pt x="3162199" y="3294203"/>
                  <a:pt x="3199050" y="3316252"/>
                  <a:pt x="3160644" y="3299792"/>
                </a:cubicBezTo>
                <a:cubicBezTo>
                  <a:pt x="3112132" y="3279001"/>
                  <a:pt x="3156503" y="3292131"/>
                  <a:pt x="3107635" y="3279913"/>
                </a:cubicBezTo>
                <a:cubicBezTo>
                  <a:pt x="3015729" y="3210984"/>
                  <a:pt x="3090240" y="3264026"/>
                  <a:pt x="3021496" y="3220279"/>
                </a:cubicBezTo>
                <a:cubicBezTo>
                  <a:pt x="2971369" y="3188380"/>
                  <a:pt x="2998849" y="3199477"/>
                  <a:pt x="2961861" y="3187148"/>
                </a:cubicBezTo>
                <a:cubicBezTo>
                  <a:pt x="2957444" y="3180522"/>
                  <a:pt x="2955089" y="3171899"/>
                  <a:pt x="2948609" y="3167270"/>
                </a:cubicBezTo>
                <a:cubicBezTo>
                  <a:pt x="2885875" y="3122460"/>
                  <a:pt x="2891550" y="3126500"/>
                  <a:pt x="2842592" y="3114261"/>
                </a:cubicBezTo>
                <a:cubicBezTo>
                  <a:pt x="2833757" y="3107635"/>
                  <a:pt x="2824472" y="3101570"/>
                  <a:pt x="2816087" y="3094383"/>
                </a:cubicBezTo>
                <a:cubicBezTo>
                  <a:pt x="2808972" y="3088285"/>
                  <a:pt x="2803834" y="3079952"/>
                  <a:pt x="2796209" y="3074505"/>
                </a:cubicBezTo>
                <a:cubicBezTo>
                  <a:pt x="2788171" y="3068764"/>
                  <a:pt x="2777924" y="3066732"/>
                  <a:pt x="2769705" y="3061253"/>
                </a:cubicBezTo>
                <a:cubicBezTo>
                  <a:pt x="2757937" y="3053408"/>
                  <a:pt x="2748567" y="3042244"/>
                  <a:pt x="2736574" y="3034748"/>
                </a:cubicBezTo>
                <a:cubicBezTo>
                  <a:pt x="2730651" y="3031046"/>
                  <a:pt x="2723236" y="3030574"/>
                  <a:pt x="2716696" y="3028122"/>
                </a:cubicBezTo>
                <a:cubicBezTo>
                  <a:pt x="2705559" y="3023946"/>
                  <a:pt x="2694703" y="3019046"/>
                  <a:pt x="2683566" y="3014870"/>
                </a:cubicBezTo>
                <a:cubicBezTo>
                  <a:pt x="2677026" y="3012418"/>
                  <a:pt x="2669934" y="3011368"/>
                  <a:pt x="2663687" y="3008244"/>
                </a:cubicBezTo>
                <a:cubicBezTo>
                  <a:pt x="2652168" y="3002485"/>
                  <a:pt x="2641273" y="2995510"/>
                  <a:pt x="2630557" y="2988366"/>
                </a:cubicBezTo>
                <a:cubicBezTo>
                  <a:pt x="2621368" y="2982240"/>
                  <a:pt x="2613931" y="2973426"/>
                  <a:pt x="2604053" y="2968487"/>
                </a:cubicBezTo>
                <a:cubicBezTo>
                  <a:pt x="2591559" y="2962240"/>
                  <a:pt x="2577548" y="2959652"/>
                  <a:pt x="2564296" y="2955235"/>
                </a:cubicBezTo>
                <a:cubicBezTo>
                  <a:pt x="2544418" y="2941983"/>
                  <a:pt x="2524757" y="2928398"/>
                  <a:pt x="2504661" y="2915479"/>
                </a:cubicBezTo>
                <a:cubicBezTo>
                  <a:pt x="2493828" y="2908515"/>
                  <a:pt x="2484025" y="2898724"/>
                  <a:pt x="2471531" y="2895600"/>
                </a:cubicBezTo>
                <a:cubicBezTo>
                  <a:pt x="2432473" y="2885835"/>
                  <a:pt x="2446443" y="2890823"/>
                  <a:pt x="2398644" y="2869096"/>
                </a:cubicBezTo>
                <a:cubicBezTo>
                  <a:pt x="2356294" y="2849846"/>
                  <a:pt x="2388823" y="2860014"/>
                  <a:pt x="2345635" y="2849218"/>
                </a:cubicBezTo>
                <a:cubicBezTo>
                  <a:pt x="2339009" y="2842592"/>
                  <a:pt x="2333554" y="2834538"/>
                  <a:pt x="2325757" y="2829340"/>
                </a:cubicBezTo>
                <a:cubicBezTo>
                  <a:pt x="2319680" y="2825288"/>
                  <a:pt x="2283396" y="2817294"/>
                  <a:pt x="2279374" y="2816087"/>
                </a:cubicBezTo>
                <a:cubicBezTo>
                  <a:pt x="2265994" y="2812073"/>
                  <a:pt x="2253170" y="2806223"/>
                  <a:pt x="2239618" y="2802835"/>
                </a:cubicBezTo>
                <a:cubicBezTo>
                  <a:pt x="2181557" y="2788320"/>
                  <a:pt x="2240760" y="2803840"/>
                  <a:pt x="2193235" y="2789583"/>
                </a:cubicBezTo>
                <a:cubicBezTo>
                  <a:pt x="2177834" y="2784963"/>
                  <a:pt x="2162254" y="2780951"/>
                  <a:pt x="2146853" y="2776331"/>
                </a:cubicBezTo>
                <a:cubicBezTo>
                  <a:pt x="2099313" y="2762069"/>
                  <a:pt x="2161439" y="2779869"/>
                  <a:pt x="2093844" y="2749826"/>
                </a:cubicBezTo>
                <a:cubicBezTo>
                  <a:pt x="2085522" y="2746127"/>
                  <a:pt x="2075927" y="2746231"/>
                  <a:pt x="2067340" y="2743200"/>
                </a:cubicBezTo>
                <a:cubicBezTo>
                  <a:pt x="2038330" y="2732961"/>
                  <a:pt x="2010385" y="2719798"/>
                  <a:pt x="1981200" y="2710070"/>
                </a:cubicBezTo>
                <a:cubicBezTo>
                  <a:pt x="1974574" y="2707861"/>
                  <a:pt x="1968038" y="2705363"/>
                  <a:pt x="1961322" y="2703444"/>
                </a:cubicBezTo>
                <a:cubicBezTo>
                  <a:pt x="1939487" y="2697205"/>
                  <a:pt x="1924461" y="2694747"/>
                  <a:pt x="1901687" y="2690192"/>
                </a:cubicBezTo>
                <a:cubicBezTo>
                  <a:pt x="1890644" y="2685775"/>
                  <a:pt x="1879841" y="2680701"/>
                  <a:pt x="1868557" y="2676940"/>
                </a:cubicBezTo>
                <a:cubicBezTo>
                  <a:pt x="1840031" y="2667431"/>
                  <a:pt x="1833006" y="2672416"/>
                  <a:pt x="1802296" y="2657061"/>
                </a:cubicBezTo>
                <a:cubicBezTo>
                  <a:pt x="1793461" y="2652644"/>
                  <a:pt x="1785321" y="2646408"/>
                  <a:pt x="1775792" y="2643809"/>
                </a:cubicBezTo>
                <a:cubicBezTo>
                  <a:pt x="1760724" y="2639700"/>
                  <a:pt x="1744814" y="2639751"/>
                  <a:pt x="1729409" y="2637183"/>
                </a:cubicBezTo>
                <a:cubicBezTo>
                  <a:pt x="1718300" y="2635332"/>
                  <a:pt x="1707273" y="2633000"/>
                  <a:pt x="1696279" y="2630557"/>
                </a:cubicBezTo>
                <a:cubicBezTo>
                  <a:pt x="1687389" y="2628581"/>
                  <a:pt x="1678478" y="2626609"/>
                  <a:pt x="1669774" y="2623931"/>
                </a:cubicBezTo>
                <a:cubicBezTo>
                  <a:pt x="1649747" y="2617769"/>
                  <a:pt x="1630468" y="2609135"/>
                  <a:pt x="1610140" y="2604053"/>
                </a:cubicBezTo>
                <a:cubicBezTo>
                  <a:pt x="1594988" y="2600265"/>
                  <a:pt x="1579218" y="2599635"/>
                  <a:pt x="1563757" y="2597426"/>
                </a:cubicBezTo>
                <a:cubicBezTo>
                  <a:pt x="1521433" y="2583318"/>
                  <a:pt x="1569427" y="2598168"/>
                  <a:pt x="1504122" y="2584174"/>
                </a:cubicBezTo>
                <a:cubicBezTo>
                  <a:pt x="1486313" y="2580358"/>
                  <a:pt x="1468973" y="2574494"/>
                  <a:pt x="1451114" y="2570922"/>
                </a:cubicBezTo>
                <a:cubicBezTo>
                  <a:pt x="1429027" y="2566505"/>
                  <a:pt x="1406801" y="2562735"/>
                  <a:pt x="1384853" y="2557670"/>
                </a:cubicBezTo>
                <a:cubicBezTo>
                  <a:pt x="1378047" y="2556099"/>
                  <a:pt x="1371916" y="2551815"/>
                  <a:pt x="1364974" y="2551044"/>
                </a:cubicBezTo>
                <a:cubicBezTo>
                  <a:pt x="1331973" y="2547377"/>
                  <a:pt x="1298689" y="2546965"/>
                  <a:pt x="1265583" y="2544418"/>
                </a:cubicBezTo>
                <a:cubicBezTo>
                  <a:pt x="1090331" y="2530937"/>
                  <a:pt x="1324581" y="2543787"/>
                  <a:pt x="1046922" y="2531166"/>
                </a:cubicBezTo>
                <a:cubicBezTo>
                  <a:pt x="1033670" y="2528957"/>
                  <a:pt x="1020519" y="2526024"/>
                  <a:pt x="1007166" y="2524540"/>
                </a:cubicBezTo>
                <a:cubicBezTo>
                  <a:pt x="952305" y="2518444"/>
                  <a:pt x="866331" y="2514306"/>
                  <a:pt x="815009" y="2511287"/>
                </a:cubicBezTo>
                <a:cubicBezTo>
                  <a:pt x="724453" y="2513496"/>
                  <a:pt x="633704" y="2511608"/>
                  <a:pt x="543340" y="2517913"/>
                </a:cubicBezTo>
                <a:cubicBezTo>
                  <a:pt x="537108" y="2518348"/>
                  <a:pt x="534965" y="2527263"/>
                  <a:pt x="530087" y="2531166"/>
                </a:cubicBezTo>
                <a:cubicBezTo>
                  <a:pt x="523869" y="2536141"/>
                  <a:pt x="517123" y="2540467"/>
                  <a:pt x="510209" y="2544418"/>
                </a:cubicBezTo>
                <a:cubicBezTo>
                  <a:pt x="501633" y="2549319"/>
                  <a:pt x="492175" y="2552588"/>
                  <a:pt x="483705" y="2557670"/>
                </a:cubicBezTo>
                <a:cubicBezTo>
                  <a:pt x="426745" y="2591845"/>
                  <a:pt x="464053" y="2577472"/>
                  <a:pt x="424070" y="2590800"/>
                </a:cubicBezTo>
                <a:cubicBezTo>
                  <a:pt x="413404" y="2601467"/>
                  <a:pt x="397442" y="2618680"/>
                  <a:pt x="384314" y="2623931"/>
                </a:cubicBezTo>
                <a:cubicBezTo>
                  <a:pt x="371840" y="2628921"/>
                  <a:pt x="357731" y="2627922"/>
                  <a:pt x="344557" y="2630557"/>
                </a:cubicBezTo>
                <a:cubicBezTo>
                  <a:pt x="335627" y="2632343"/>
                  <a:pt x="327089" y="2636053"/>
                  <a:pt x="318053" y="2637183"/>
                </a:cubicBezTo>
                <a:cubicBezTo>
                  <a:pt x="291662" y="2640482"/>
                  <a:pt x="265004" y="2641163"/>
                  <a:pt x="238540" y="2643809"/>
                </a:cubicBezTo>
                <a:cubicBezTo>
                  <a:pt x="220821" y="2645581"/>
                  <a:pt x="203201" y="2648226"/>
                  <a:pt x="185531" y="2650435"/>
                </a:cubicBezTo>
                <a:cubicBezTo>
                  <a:pt x="178905" y="2654852"/>
                  <a:pt x="172930" y="2660453"/>
                  <a:pt x="165653" y="2663687"/>
                </a:cubicBezTo>
                <a:cubicBezTo>
                  <a:pt x="152888" y="2669361"/>
                  <a:pt x="137519" y="2669191"/>
                  <a:pt x="125896" y="2676940"/>
                </a:cubicBezTo>
                <a:cubicBezTo>
                  <a:pt x="119270" y="2681357"/>
                  <a:pt x="113474" y="2687396"/>
                  <a:pt x="106018" y="2690192"/>
                </a:cubicBezTo>
                <a:cubicBezTo>
                  <a:pt x="95473" y="2694146"/>
                  <a:pt x="83753" y="2693855"/>
                  <a:pt x="72887" y="2696818"/>
                </a:cubicBezTo>
                <a:cubicBezTo>
                  <a:pt x="59410" y="2700493"/>
                  <a:pt x="44754" y="2702321"/>
                  <a:pt x="33131" y="2710070"/>
                </a:cubicBezTo>
                <a:cubicBezTo>
                  <a:pt x="26505" y="2714487"/>
                  <a:pt x="21062" y="2721760"/>
                  <a:pt x="13253" y="2723322"/>
                </a:cubicBezTo>
                <a:cubicBezTo>
                  <a:pt x="8410" y="2724291"/>
                  <a:pt x="4418" y="2718905"/>
                  <a:pt x="0" y="2716696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1298575" y="6181551"/>
                <a:ext cx="79044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75" y="6181551"/>
                <a:ext cx="7904472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0" r="8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/>
          </p:cNvSpPr>
          <p:nvPr>
            <p:ph type="title"/>
          </p:nvPr>
        </p:nvSpPr>
        <p:spPr>
          <a:xfrm>
            <a:off x="2838450" y="206375"/>
            <a:ext cx="5349875" cy="561975"/>
          </a:xfrm>
        </p:spPr>
        <p:txBody>
          <a:bodyPr anchor="t"/>
          <a:lstStyle/>
          <a:p>
            <a:pPr eaLnBrk="1" hangingPunct="1"/>
            <a:r>
              <a:rPr lang="zh-CN" altLang="en-US" sz="4000" b="1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与动态规划方法的比较</a:t>
            </a:r>
            <a:endParaRPr lang="zh-CN" altLang="en-US" sz="4000" b="1" noProof="1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050" y="980728"/>
            <a:ext cx="9404970" cy="5262562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/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动态规划方法可用的条件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优化子结构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子问题重叠性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子问题空间小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贪心方法可用的条件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优化子结构（比动态规划，有更高的优化子结构要求）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endParaRPr lang="zh-CN" altLang="en-US" sz="24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可用贪心方法时，动态规划方法可能不适用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可用动态规划方法时，贪心方法可能不适用</a:t>
            </a:r>
            <a:r>
              <a:rPr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（完全背包问题）</a:t>
            </a:r>
            <a:endParaRPr lang="zh-CN" altLang="en-US" sz="2400" b="1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3"/>
          <p:cNvCxnSpPr/>
          <p:nvPr/>
        </p:nvCxnSpPr>
        <p:spPr>
          <a:xfrm>
            <a:off x="5413375" y="2513013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91526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415459" y="1876449"/>
            <a:ext cx="2634257" cy="3405163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589287" y="6155034"/>
                <a:ext cx="89639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87" y="6155034"/>
                <a:ext cx="8963929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33" r="3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4"/>
          <p:cNvCxnSpPr/>
          <p:nvPr/>
        </p:nvCxnSpPr>
        <p:spPr>
          <a:xfrm flipH="1" flipV="1">
            <a:off x="7165043" y="2743993"/>
            <a:ext cx="1289050" cy="103346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6675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27588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9900" y="2251075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8738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099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387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7500" y="5099050"/>
            <a:ext cx="561975" cy="5635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3038" y="3681413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55013" y="3681413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5307013" y="2730500"/>
            <a:ext cx="1443037" cy="245110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5389563" y="2532063"/>
            <a:ext cx="12779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7148513" y="2730500"/>
            <a:ext cx="128905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7148513" y="4160838"/>
            <a:ext cx="128905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9484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4462463" y="4160838"/>
            <a:ext cx="458787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54006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4264025" y="2730500"/>
            <a:ext cx="646113" cy="950913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571875" y="2532063"/>
            <a:ext cx="1255713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809750" y="2730500"/>
            <a:ext cx="1282700" cy="1033463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809750" y="4160838"/>
            <a:ext cx="1282700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571875" y="5381625"/>
            <a:ext cx="126682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3490913" y="4160838"/>
            <a:ext cx="574675" cy="102076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57875" y="20526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3188" y="27733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6850" y="4614863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37375" y="36655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7875" y="3373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1838" y="495141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27563" y="306228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41775" y="49133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5875" y="44180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2650" y="4403725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8188" y="4573588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3290888" y="2813050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08350" y="34242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41763" y="2065338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54225" y="28797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pic>
        <p:nvPicPr>
          <p:cNvPr id="192550" name="Picture 4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2963863"/>
            <a:ext cx="576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itle 1"/>
          <p:cNvSpPr>
            <a:spLocks noGrp="1" noChangeArrowheads="1"/>
          </p:cNvSpPr>
          <p:nvPr>
            <p:ph type="title"/>
          </p:nvPr>
        </p:nvSpPr>
        <p:spPr>
          <a:xfrm>
            <a:off x="3624263" y="471488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7710661" y="2306216"/>
            <a:ext cx="25054" cy="331236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192268" y="5865297"/>
            <a:ext cx="603242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逐渐长大直到覆盖整个连通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的所有顶点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246956" y="6247798"/>
                <a:ext cx="97512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56" y="6247798"/>
                <a:ext cx="9751259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6" t="-7" r="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 noChangeArrowheads="1"/>
          </p:cNvSpPr>
          <p:nvPr>
            <p:ph type="title"/>
          </p:nvPr>
        </p:nvSpPr>
        <p:spPr>
          <a:xfrm>
            <a:off x="3631331" y="0"/>
            <a:ext cx="3138487" cy="823912"/>
          </a:xfrm>
        </p:spPr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endParaRPr lang="zh-CN" altLang="en-US" sz="4000" dirty="0">
              <a:solidFill>
                <a:srgbClr val="0000FF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102940" y="692696"/>
                <a:ext cx="10081120" cy="6147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MST-Prim(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2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Input: 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无向连通图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 (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，权值函数</a:t>
                </a: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，初始结点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endParaRPr lang="zh-CN" altLang="en-US" sz="22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>
                  <a:lnSpc>
                    <a:spcPct val="110000"/>
                  </a:lnSpc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pt-BR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pt-BR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pt-BR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	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key[v] </a:t>
                </a:r>
                <a:r>
                  <a:rPr lang="en-US" altLang="zh-CN" sz="22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  <a:sym typeface="Symbol" panose="05050102010706020507" pitchFamily="18" charset="2"/>
                      </a:rPr>
                      <m:t>∞</m:t>
                    </m:r>
                  </m:oMath>
                </a14:m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pt-BR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保存结点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和树中结点的所有边中最小边的权重，即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轻量级边的权重</a:t>
                </a:r>
                <a:r>
                  <a:rPr lang="en-US" altLang="zh-CN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r>
                  <a:rPr lang="pt-BR" altLang="zh-CN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sz="2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m:rPr>
                        <m:nor/>
                      </m:rPr>
                      <a:rPr lang="en-US" altLang="zh-CN" sz="2200" b="1" i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CN" sz="2200" b="1" dirty="0" smtClean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 null;</a:t>
                </a:r>
                <a:r>
                  <a:rPr lang="pt-BR" altLang="zh-CN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在树中的父结点*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key[r]</a:t>
                </a:r>
                <a:r>
                  <a:rPr lang="en-US" altLang="zh-CN" sz="22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0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;     /*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保证结点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第一个被处理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*/</a:t>
                </a:r>
                <a:endParaRPr lang="pt-BR" altLang="zh-CN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eriod" startAt="2"/>
                  <a:defRPr/>
                </a:pPr>
                <a:r>
                  <a:rPr lang="en-US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2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V[G]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;       /*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最小优先队列</a:t>
                </a:r>
                <a:r>
                  <a:rPr lang="zh-CN" altLang="en-US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*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</a:rPr>
                  <a:t>/</a:t>
                </a:r>
                <a:endParaRPr lang="pt-BR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6. 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WHILE</a:t>
                </a:r>
                <a:r>
                  <a:rPr lang="pt-BR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Q </a:t>
                </a:r>
                <a14:m>
                  <m:oMath xmlns:m="http://schemas.openxmlformats.org/officeDocument/2006/math">
                    <m:r>
                      <a:rPr lang="pt-BR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altLang="zh-CN" sz="22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cs typeface="Times New Roman" panose="02020603050405020304" pitchFamily="18" charset="0"/>
                    <a:sym typeface="Symbol" panose="05050102010706020507"/>
                  </a:rPr>
                  <a:t>   </a:t>
                </a: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2200" dirty="0">
                  <a:solidFill>
                    <a:schemeClr val="tx1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7.      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sz="2200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 </a:t>
                </a:r>
                <a:r>
                  <a:rPr lang="en-US" altLang="zh-CN" sz="2200" dirty="0">
                    <a:latin typeface="Consolas" panose="020B0609020204030204" pitchFamily="49" charset="0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Extract-Min(Q)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中横跨割（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V-Q,Q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）的轻量级边的端点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r>
                  <a:rPr lang="pt-BR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pt-BR" altLang="zh-CN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eriod" startAt="8"/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Adj[u] </a:t>
                </a: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DO  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更新与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邻接的，但不在树中结点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key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及                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                        </a:t>
                </a:r>
                <a:r>
                  <a:rPr lang="zh-CN" alt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其父结点</a:t>
                </a:r>
                <a:r>
                  <a:rPr lang="en-US" altLang="zh-CN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pt-BR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9.         IF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Q and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altLang="zh-CN" sz="2200" dirty="0">
                        <a:latin typeface="Consolas" panose="020B0609020204030204" pitchFamily="49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key</m:t>
                    </m:r>
                    <m:r>
                      <m:rPr>
                        <m:nor/>
                      </m:rPr>
                      <a:rPr lang="en-US" altLang="zh-CN" sz="2200" dirty="0">
                        <a:latin typeface="Consolas" panose="020B0609020204030204" pitchFamily="49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zh-CN" sz="2200" dirty="0">
                        <a:latin typeface="Consolas" panose="020B0609020204030204" pitchFamily="49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200" dirty="0">
                        <a:latin typeface="Consolas" panose="020B0609020204030204" pitchFamily="49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pt-BR" altLang="zh-CN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10.            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m:rPr>
                        <m:nor/>
                      </m:rPr>
                      <a:rPr lang="en-US" altLang="zh-CN" sz="2200" b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CN" sz="2200" b="1" dirty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endParaRPr lang="pt-BR" altLang="zh-CN" sz="22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11.           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key[v]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200" b="1" dirty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m:rPr>
                        <m:nor/>
                      </m:rPr>
                      <a:rPr lang="en-US" altLang="zh-CN" sz="2200" b="1" i="0" dirty="0" smtClean="0"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/*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更新信息</a:t>
                </a:r>
                <a:r>
                  <a:rPr lang="zh-CN" alt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</a:t>
                </a:r>
                <a:endParaRPr lang="pt-BR" altLang="zh-CN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pt-BR" altLang="zh-CN" sz="22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12. Return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A={(v,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)| v</a:t>
                </a:r>
                <a:r>
                  <a:rPr lang="en-US" altLang="zh-CN" sz="22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V - r}</a:t>
                </a:r>
                <a:r>
                  <a:rPr lang="pt-BR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endParaRPr lang="pt-BR" altLang="zh-CN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40" y="692696"/>
                <a:ext cx="10081120" cy="6147800"/>
              </a:xfrm>
              <a:prstGeom prst="rect">
                <a:avLst/>
              </a:prstGeom>
              <a:blipFill rotWithShape="1">
                <a:blip r:embed="rId1"/>
                <a:stretch>
                  <a:fillRect l="-3182" t="-9" r="6" b="-4613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863580" y="3501008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《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算法导论</a:t>
            </a:r>
            <a:r>
              <a:rPr lang="en-US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》90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页有关于优先队列的解释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Prim算法</a:t>
            </a:r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是否正确？</a:t>
            </a:r>
            <a:endParaRPr lang="zh-CN" altLang="en-US" sz="4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565" y="1772817"/>
            <a:ext cx="8623870" cy="1656184"/>
          </a:xfrm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贪心选择性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每一步得到的边的集合，都是最小生成树的子集</a:t>
            </a:r>
            <a:endParaRPr lang="en-US" altLang="zh-CN" b="1" dirty="0">
              <a:solidFill>
                <a:srgbClr val="F07B1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 noChangeArrowheads="1"/>
          </p:cNvSpPr>
          <p:nvPr>
            <p:ph type="title"/>
          </p:nvPr>
        </p:nvSpPr>
        <p:spPr>
          <a:xfrm>
            <a:off x="936625" y="77788"/>
            <a:ext cx="7886700" cy="868362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引理</a:t>
            </a:r>
            <a:r>
              <a:rPr lang="en-US" altLang="zh-CN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6610" name="Group 45"/>
          <p:cNvGrpSpPr/>
          <p:nvPr/>
        </p:nvGrpSpPr>
        <p:grpSpPr bwMode="auto">
          <a:xfrm>
            <a:off x="1628775" y="3192288"/>
            <a:ext cx="6618288" cy="3040063"/>
            <a:chOff x="304800" y="2176236"/>
            <a:chExt cx="8793163" cy="4154221"/>
          </a:xfrm>
        </p:grpSpPr>
        <p:sp>
          <p:nvSpPr>
            <p:cNvPr id="47" name="Oval 46"/>
            <p:cNvSpPr/>
            <p:nvPr/>
          </p:nvSpPr>
          <p:spPr>
            <a:xfrm>
              <a:off x="6096602" y="2918139"/>
              <a:ext cx="56315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D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55291" y="2918139"/>
              <a:ext cx="563150" cy="564019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C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439288" y="2918139"/>
              <a:ext cx="561041" cy="5640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B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58274" y="4349880"/>
              <a:ext cx="56104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A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2439288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H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267946" y="5768606"/>
              <a:ext cx="56104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G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096602" y="5768606"/>
              <a:ext cx="563151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F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411620" y="4349880"/>
              <a:ext cx="563150" cy="561851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bg1"/>
                  </a:solidFill>
                </a:rPr>
                <a:t>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3945" y="4349880"/>
              <a:ext cx="563151" cy="56185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noProof="1">
                  <a:solidFill>
                    <a:schemeClr val="tx1"/>
                  </a:solidFill>
                </a:rPr>
                <a:t>E</a:t>
              </a:r>
              <a:endParaRPr lang="en-US" noProof="1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6183" y="3399724"/>
              <a:ext cx="1442678" cy="2451315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441" y="3200148"/>
              <a:ext cx="1278162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5386" y="3399724"/>
              <a:ext cx="1290817" cy="103258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5386" y="4829297"/>
              <a:ext cx="1290817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124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2512" y="4829297"/>
              <a:ext cx="457691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8987" y="6048447"/>
              <a:ext cx="1267615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140" y="3399724"/>
              <a:ext cx="645408" cy="950156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0329" y="3200148"/>
              <a:ext cx="125496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057" y="3399724"/>
              <a:ext cx="1284490" cy="1032589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057" y="4829297"/>
              <a:ext cx="1284490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0329" y="6048447"/>
              <a:ext cx="1267617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072" y="4829297"/>
              <a:ext cx="575805" cy="102174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30228" y="313723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191" y="3440942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9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3995" y="5282682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10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6577" y="433469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6678" y="4041839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276" y="5618925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7028" y="3731629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2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677" y="5582046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3431" y="5087444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7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303" y="5072260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6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5319" y="5241466"/>
              <a:ext cx="78672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809" y="3482158"/>
              <a:ext cx="0" cy="2286448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683" y="4091734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11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69436" y="2733748"/>
              <a:ext cx="786723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8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831" y="3549407"/>
              <a:ext cx="784614" cy="6290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400" noProof="1">
                  <a:solidFill>
                    <a:schemeClr val="accent4"/>
                  </a:solidFill>
                </a:rPr>
                <a:t>4</a:t>
              </a:r>
              <a:endParaRPr lang="en-US" noProof="1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6818"/>
              <a:ext cx="8569590" cy="3058721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noProof="1"/>
            </a:p>
          </p:txBody>
        </p:sp>
        <p:sp>
          <p:nvSpPr>
            <p:cNvPr id="196649" name="TextBox 85"/>
            <p:cNvSpPr txBox="1">
              <a:spLocks noChangeArrowheads="1"/>
            </p:cNvSpPr>
            <p:nvPr/>
          </p:nvSpPr>
          <p:spPr bwMode="auto">
            <a:xfrm>
              <a:off x="5779268" y="2176236"/>
              <a:ext cx="3318695" cy="50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solidFill>
                    <a:srgbClr val="EA53F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轻量级边</a:t>
              </a:r>
              <a:endParaRPr lang="zh-CN" altLang="en-US" dirty="0">
                <a:solidFill>
                  <a:srgbClr val="EA53F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87" name="Straight Arrow Connector 86"/>
            <p:cNvCxnSpPr>
              <a:stCxn id="56" idx="0"/>
              <a:endCxn id="54" idx="4"/>
            </p:cNvCxnSpPr>
            <p:nvPr/>
          </p:nvCxnSpPr>
          <p:spPr>
            <a:xfrm flipH="1">
              <a:off x="5714842" y="2614436"/>
              <a:ext cx="622207" cy="44253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6653" name="TextBox 42"/>
              <p:cNvSpPr txBox="1">
                <a:spLocks noChangeArrowheads="1"/>
              </p:cNvSpPr>
              <p:nvPr/>
            </p:nvSpPr>
            <p:spPr bwMode="auto">
              <a:xfrm>
                <a:off x="4194175" y="6445076"/>
                <a:ext cx="1646238" cy="368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𝑺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是橙色的边</a:t>
                </a:r>
                <a:endParaRPr lang="zh-CN" altLang="en-US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9665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4175" y="6445076"/>
                <a:ext cx="1646238" cy="368300"/>
              </a:xfrm>
              <a:prstGeom prst="rect">
                <a:avLst/>
              </a:prstGeom>
              <a:blipFill rotWithShape="1">
                <a:blip r:embed="rId1"/>
                <a:stretch>
                  <a:fillRect t="-125" r="19" b="12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itle 1"/>
              <p:cNvSpPr>
                <a:spLocks noGrp="1" noChangeArrowheads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marL="2857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引理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的子集，并且存在一个割尊重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如果存在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45" indent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令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是该割的轻量级边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zh-CN" altLang="en-US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存在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的最小生成树包含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it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5736" y="810058"/>
                <a:ext cx="9398284" cy="2214849"/>
              </a:xfrm>
              <a:prstGeom prst="rect">
                <a:avLst/>
              </a:prstGeom>
              <a:blipFill rotWithShape="1">
                <a:blip r:embed="rId2"/>
                <a:stretch>
                  <a:fillRect l="-138" t="-593" r="-129" b="-55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 noChangeArrowheads="1"/>
          </p:cNvSpPr>
          <p:nvPr>
            <p:ph type="title"/>
          </p:nvPr>
        </p:nvSpPr>
        <p:spPr>
          <a:xfrm>
            <a:off x="854075" y="0"/>
            <a:ext cx="7886700" cy="1325563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归纳法</a:t>
            </a:r>
            <a:endParaRPr lang="zh-CN" altLang="en-US" sz="40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8658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1165225" y="1208088"/>
            <a:ext cx="7886700" cy="4165128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基本情况：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增加第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条边时，边集为空，显然是最小生成树的一部分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归纳步骤：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如果增加第t条边之后，得到的边集是最小生成树的一部分，那么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再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增加一条边，依然是最小生成树的一部分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前面已证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结论: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每一步得到的边集都是最小生成树的一部分，当所有点都包含之后，得到的边集就是最小生成树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98659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3" y="263525"/>
            <a:ext cx="99377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775" y="3232150"/>
            <a:ext cx="65881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679004" y="1556792"/>
            <a:ext cx="9258300" cy="4824536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贪心思想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也称“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加边法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时，最小生成树集合里，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包含所有顶点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但不包含任何边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每迭代一次就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选择一条满足条件的边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加入到集合里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考虑问题的出发点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为使生成树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上边的权值之和达到最小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则应使生成树中每一条边的权值尽可能地小。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419225" y="1497013"/>
            <a:ext cx="7886700" cy="13255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noProof="1">
              <a:solidFill>
                <a:schemeClr val="accent4"/>
              </a:solidFill>
            </a:endParaRPr>
          </a:p>
        </p:txBody>
      </p:sp>
      <p:sp>
        <p:nvSpPr>
          <p:cNvPr id="6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4744"/>
            <a:ext cx="10287000" cy="576860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/>
          <p:cNvSpPr/>
          <p:nvPr/>
        </p:nvSpPr>
        <p:spPr>
          <a:xfrm>
            <a:off x="6386513" y="5127625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2" name="Freeform 41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6469063" y="2243138"/>
            <a:ext cx="1182687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4" name="Freeform 43"/>
          <p:cNvSpPr/>
          <p:nvPr/>
        </p:nvSpPr>
        <p:spPr>
          <a:xfrm>
            <a:off x="4594225" y="2243138"/>
            <a:ext cx="1182688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5" name="Freeform 44"/>
          <p:cNvSpPr/>
          <p:nvPr/>
        </p:nvSpPr>
        <p:spPr>
          <a:xfrm>
            <a:off x="2752725" y="2287588"/>
            <a:ext cx="118268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>
            <a:off x="3924300" y="3744913"/>
            <a:ext cx="922338" cy="996950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7" name="Freeform 46"/>
          <p:cNvSpPr/>
          <p:nvPr/>
        </p:nvSpPr>
        <p:spPr>
          <a:xfrm>
            <a:off x="4508500" y="5103813"/>
            <a:ext cx="118268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8" name="Freeform 47"/>
          <p:cNvSpPr/>
          <p:nvPr/>
        </p:nvSpPr>
        <p:spPr>
          <a:xfrm>
            <a:off x="2741613" y="5059363"/>
            <a:ext cx="1182687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9" name="Freeform 48"/>
          <p:cNvSpPr/>
          <p:nvPr/>
        </p:nvSpPr>
        <p:spPr>
          <a:xfrm>
            <a:off x="1123950" y="3732213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2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TextBox 40"/>
          <p:cNvSpPr txBox="1"/>
          <p:nvPr/>
        </p:nvSpPr>
        <p:spPr>
          <a:xfrm>
            <a:off x="387555" y="888510"/>
            <a:ext cx="8233952" cy="123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开始时，每个顶点都在自己的树中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6386513" y="5127625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3" name="Freeform 42"/>
          <p:cNvSpPr/>
          <p:nvPr/>
        </p:nvSpPr>
        <p:spPr>
          <a:xfrm>
            <a:off x="8185150" y="3778250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4" name="Freeform 43"/>
          <p:cNvSpPr/>
          <p:nvPr/>
        </p:nvSpPr>
        <p:spPr>
          <a:xfrm>
            <a:off x="6469063" y="2243138"/>
            <a:ext cx="1182687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5" name="Freeform 44"/>
          <p:cNvSpPr/>
          <p:nvPr/>
        </p:nvSpPr>
        <p:spPr>
          <a:xfrm>
            <a:off x="4594225" y="2243138"/>
            <a:ext cx="1182688" cy="1103312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>
            <a:off x="2752725" y="2287588"/>
            <a:ext cx="1182688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7" name="Freeform 46"/>
          <p:cNvSpPr/>
          <p:nvPr/>
        </p:nvSpPr>
        <p:spPr>
          <a:xfrm>
            <a:off x="3924300" y="3744913"/>
            <a:ext cx="922338" cy="996950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8" name="Freeform 47"/>
          <p:cNvSpPr/>
          <p:nvPr/>
        </p:nvSpPr>
        <p:spPr>
          <a:xfrm>
            <a:off x="2752725" y="5103813"/>
            <a:ext cx="3059113" cy="112553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50" name="Freeform 49"/>
          <p:cNvSpPr/>
          <p:nvPr/>
        </p:nvSpPr>
        <p:spPr>
          <a:xfrm>
            <a:off x="1123950" y="3732213"/>
            <a:ext cx="1184275" cy="110172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noProof="1"/>
          </a:p>
        </p:txBody>
      </p:sp>
      <p:sp>
        <p:nvSpPr>
          <p:cNvPr id="4" name="Oval 3"/>
          <p:cNvSpPr/>
          <p:nvPr/>
        </p:nvSpPr>
        <p:spPr>
          <a:xfrm>
            <a:off x="67373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D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97438" y="2532063"/>
            <a:ext cx="561975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C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79750" y="2532063"/>
            <a:ext cx="563563" cy="5635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B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400175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797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H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9085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G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37350" y="5381625"/>
            <a:ext cx="563563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F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2888" y="3962400"/>
            <a:ext cx="563562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</a:t>
            </a:r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426450" y="3962400"/>
            <a:ext cx="561975" cy="5619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E</a:t>
            </a:r>
            <a:endParaRPr lang="en-US" noProof="1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5376863" y="3013075"/>
            <a:ext cx="1443037" cy="244951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5459413" y="2813050"/>
            <a:ext cx="12779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7218363" y="3013075"/>
            <a:ext cx="1290637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7218363" y="4443413"/>
            <a:ext cx="1290637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0199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4533900" y="4443413"/>
            <a:ext cx="4572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5472113" y="5662613"/>
            <a:ext cx="1265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4333875" y="3013075"/>
            <a:ext cx="646113" cy="94932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643313" y="2813050"/>
            <a:ext cx="12541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879600" y="3013075"/>
            <a:ext cx="1282700" cy="10318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879600" y="4443413"/>
            <a:ext cx="12827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643313" y="5662613"/>
            <a:ext cx="1265237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3560763" y="4443413"/>
            <a:ext cx="574675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9313" y="23336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93038" y="305435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9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86700" y="489743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10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7225" y="39481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29313" y="36544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1688" y="5232400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7413" y="3344863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2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11625" y="5194300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725" y="4700588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7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62500" y="4684713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6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78038" y="485457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3362325" y="3095625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78200" y="3705225"/>
            <a:ext cx="7858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11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1613" y="2346325"/>
            <a:ext cx="7858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8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5663" y="3162300"/>
            <a:ext cx="7842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</a:rPr>
              <a:t>4</a:t>
            </a:r>
            <a:endParaRPr lang="en-US" noProof="1">
              <a:solidFill>
                <a:schemeClr val="accent4"/>
              </a:solidFill>
            </a:endParaRPr>
          </a:p>
        </p:txBody>
      </p:sp>
      <p:sp>
        <p:nvSpPr>
          <p:cNvPr id="52" name="Title 1"/>
          <p:cNvSpPr txBox="1">
            <a:spLocks noChangeArrowheads="1"/>
          </p:cNvSpPr>
          <p:nvPr/>
        </p:nvSpPr>
        <p:spPr bwMode="auto">
          <a:xfrm>
            <a:off x="3576787" y="-23018"/>
            <a:ext cx="3442344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40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Kruskal</a:t>
            </a:r>
            <a:r>
              <a:rPr lang="zh-CN" altLang="en-US" sz="4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zh-CN" sz="4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TextBox 40"/>
          <p:cNvSpPr txBox="1"/>
          <p:nvPr/>
        </p:nvSpPr>
        <p:spPr>
          <a:xfrm>
            <a:off x="387555" y="888510"/>
            <a:ext cx="8233952" cy="869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Kruskal算法是从森林到树：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宋体" panose="02010600030101010101" pitchFamily="2" charset="-122"/>
              </a:rPr>
              <a:t>每一步都通过合并规模小的树，减小森林的规模，得到更大的树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785,&quot;width&quot;:3750}"/>
</p:tagLst>
</file>

<file path=ppt/tags/tag2.xml><?xml version="1.0" encoding="utf-8"?>
<p:tagLst xmlns:p="http://schemas.openxmlformats.org/presentationml/2006/main">
  <p:tag name="KSO_WM_UNIT_PLACING_PICTURE_USER_VIEWPORT" val="{&quot;height&quot;:4905,&quot;width&quot;:11595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ch4</Template>
  <TotalTime>0</TotalTime>
  <Words>18348</Words>
  <Application>WPS 演示</Application>
  <PresentationFormat>35 毫米幻灯片</PresentationFormat>
  <Paragraphs>3736</Paragraphs>
  <Slides>119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14</vt:i4>
      </vt:variant>
      <vt:variant>
        <vt:lpstr>幻灯片标题</vt:lpstr>
      </vt:variant>
      <vt:variant>
        <vt:i4>119</vt:i4>
      </vt:variant>
    </vt:vector>
  </HeadingPairs>
  <TitlesOfParts>
    <vt:vector size="159" baseType="lpstr">
      <vt:lpstr>Arial</vt:lpstr>
      <vt:lpstr>宋体</vt:lpstr>
      <vt:lpstr>Wingdings</vt:lpstr>
      <vt:lpstr>Calibri</vt:lpstr>
      <vt:lpstr>华文新魏</vt:lpstr>
      <vt:lpstr>Times New Roman</vt:lpstr>
      <vt:lpstr>方正姚体</vt:lpstr>
      <vt:lpstr>Arial</vt:lpstr>
      <vt:lpstr>Tahoma</vt:lpstr>
      <vt:lpstr>Calibri</vt:lpstr>
      <vt:lpstr>楷体</vt:lpstr>
      <vt:lpstr>华文细黑</vt:lpstr>
      <vt:lpstr>微软雅黑</vt:lpstr>
      <vt:lpstr>Arial Unicode MS</vt:lpstr>
      <vt:lpstr>Cambria Math</vt:lpstr>
      <vt:lpstr>Symbol</vt:lpstr>
      <vt:lpstr>Consolas</vt:lpstr>
      <vt:lpstr>Courier</vt:lpstr>
      <vt:lpstr>Courier New</vt:lpstr>
      <vt:lpstr>Courier</vt:lpstr>
      <vt:lpstr>MS Mincho</vt:lpstr>
      <vt:lpstr>Yu Gothic UI</vt:lpstr>
      <vt:lpstr>仿宋</vt:lpstr>
      <vt:lpstr>Symbol</vt:lpstr>
      <vt:lpstr>BatangChe</vt:lpstr>
      <vt:lpstr>ksdb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2_量质融合大数据管理</vt:lpstr>
      <vt:lpstr>3_量质融合大数据管理</vt:lpstr>
      <vt:lpstr>Office 主题​​</vt:lpstr>
      <vt:lpstr>第8章贪心算法 Greedy Algorithm</vt:lpstr>
      <vt:lpstr>分治算法的子问题</vt:lpstr>
      <vt:lpstr>动态规划的子问题</vt:lpstr>
      <vt:lpstr>贪心算法的子问题 </vt:lpstr>
      <vt:lpstr>本讲内容</vt:lpstr>
      <vt:lpstr>PowerPoint 演示文稿</vt:lpstr>
      <vt:lpstr>PowerPoint 演示文稿</vt:lpstr>
      <vt:lpstr>PowerPoint 演示文稿</vt:lpstr>
      <vt:lpstr>与动态规划方法的比较</vt:lpstr>
      <vt:lpstr>PowerPoint 演示文稿</vt:lpstr>
      <vt:lpstr>与动态规划方法的比较</vt:lpstr>
      <vt:lpstr>PowerPoint 演示文稿</vt:lpstr>
      <vt:lpstr>本讲内容</vt:lpstr>
      <vt:lpstr>问题描述</vt:lpstr>
      <vt:lpstr>问题的定义</vt:lpstr>
      <vt:lpstr>问题的定义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示例</vt:lpstr>
      <vt:lpstr>示例</vt:lpstr>
      <vt:lpstr>示例</vt:lpstr>
      <vt:lpstr>示例</vt:lpstr>
      <vt:lpstr>示例</vt:lpstr>
      <vt:lpstr>示例</vt:lpstr>
      <vt:lpstr>本讲内容</vt:lpstr>
      <vt:lpstr>PowerPoint 演示文稿</vt:lpstr>
      <vt:lpstr>计算机编码</vt:lpstr>
      <vt:lpstr>计算机编码</vt:lpstr>
      <vt:lpstr>字符在使用中有一个使用频率的分布，例如：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例如：f:5，e:9，c:12，b:13，d:16，a:45 循环地选择具有最低频率的两个结点，生成一棵子树，直至所有结点形成一棵树</vt:lpstr>
      <vt:lpstr>例如：f:5，e:9，c:12，b:13，d:16，a:45 循环地选择具有最低频率的两个结点，生成一棵子树，直至所有结点形成一棵树</vt:lpstr>
      <vt:lpstr>例如：f:5，e:9，c:12，b:13，d:16，a:45 循环地选择具有最低频率的两个结点，生成一棵子树，直至所有结点形成一棵树</vt:lpstr>
      <vt:lpstr>例如：f:5，e:9，c:12，b:13，d:16，a:45 循环地选择具有最低频率的两个结点，生成一棵子树，直至所有结点形成一棵树</vt:lpstr>
      <vt:lpstr>例如：f:5，e:9，c:12，b:13，d:16，a:45 循环地选择具有最低频率的两个结点，生成一棵子树，直至所有结点形成一棵树</vt:lpstr>
      <vt:lpstr>PowerPoint 演示文稿</vt:lpstr>
      <vt:lpstr>PowerPoint 演示文稿</vt:lpstr>
      <vt:lpstr>优化解的结构分析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本讲内容</vt:lpstr>
      <vt:lpstr>是一个边加权无向连通图</vt:lpstr>
      <vt:lpstr>PowerPoint 演示文稿</vt:lpstr>
      <vt:lpstr>PowerPoint 演示文稿</vt:lpstr>
      <vt:lpstr>PowerPoint 演示文稿</vt:lpstr>
      <vt:lpstr>PowerPoint 演示文稿</vt:lpstr>
      <vt:lpstr>需要用到的几个概念</vt:lpstr>
      <vt:lpstr>图割 （Graph Cut）</vt:lpstr>
      <vt:lpstr>PowerPoint 演示文稿</vt:lpstr>
      <vt:lpstr>图割</vt:lpstr>
      <vt:lpstr>引理1</vt:lpstr>
      <vt:lpstr>引理1</vt:lpstr>
      <vt:lpstr>引理1</vt:lpstr>
      <vt:lpstr>引理1</vt:lpstr>
      <vt:lpstr>引理1</vt:lpstr>
      <vt:lpstr>引理1</vt:lpstr>
      <vt:lpstr>引理1</vt:lpstr>
      <vt:lpstr>最小生成树的贪心算法</vt:lpstr>
      <vt:lpstr>  Prim算法</vt:lpstr>
      <vt:lpstr> Prim算法</vt:lpstr>
      <vt:lpstr> Prim算法</vt:lpstr>
      <vt:lpstr>PowerPoint 演示文稿</vt:lpstr>
      <vt:lpstr> Prim算法</vt:lpstr>
      <vt:lpstr> Prim算法</vt:lpstr>
      <vt:lpstr>PowerPoint 演示文稿</vt:lpstr>
      <vt:lpstr> Prim算法</vt:lpstr>
      <vt:lpstr> Prim算法</vt:lpstr>
      <vt:lpstr> Prim算法</vt:lpstr>
      <vt:lpstr> Prim算法</vt:lpstr>
      <vt:lpstr> Prim算法是否正确？</vt:lpstr>
      <vt:lpstr>引理1</vt:lpstr>
      <vt:lpstr>归纳法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Kruskal 算法是否正确？</vt:lpstr>
      <vt:lpstr>引理1</vt:lpstr>
      <vt:lpstr>Kruskal算法的贪心选择性</vt:lpstr>
      <vt:lpstr>Kruskal算法的贪心选择性</vt:lpstr>
      <vt:lpstr>Kruskal算法的贪心选择性</vt:lpstr>
      <vt:lpstr>归纳法</vt:lpstr>
      <vt:lpstr>Prim vs Kruskal （不同点）</vt:lpstr>
      <vt:lpstr>Prim vs Kruskal （相同点）</vt:lpstr>
      <vt:lpstr>破圈法（管梅谷算法）</vt:lpstr>
      <vt:lpstr>破圈法（管梅谷算法）</vt:lpstr>
      <vt:lpstr>破圈法（管梅谷算法）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兰州</dc:title>
  <dc:creator>tan</dc:creator>
  <cp:lastModifiedBy>大宇哥</cp:lastModifiedBy>
  <cp:revision>1057</cp:revision>
  <cp:lastPrinted>2021-10-07T12:46:00Z</cp:lastPrinted>
  <dcterms:created xsi:type="dcterms:W3CDTF">1999-08-16T12:20:00Z</dcterms:created>
  <dcterms:modified xsi:type="dcterms:W3CDTF">2025-03-27T12:17:40Z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9BF8AF93B22B4C03925BB564749A7530</vt:lpwstr>
  </property>
</Properties>
</file>